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11"/>
  </p:notesMasterIdLst>
  <p:sldIdLst>
    <p:sldId id="256" r:id="rId2"/>
    <p:sldId id="257" r:id="rId3"/>
    <p:sldId id="265" r:id="rId4"/>
    <p:sldId id="261" r:id="rId5"/>
    <p:sldId id="262" r:id="rId6"/>
    <p:sldId id="259" r:id="rId7"/>
    <p:sldId id="263" r:id="rId8"/>
    <p:sldId id="264" r:id="rId9"/>
    <p:sldId id="260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7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4C9B2F7-3DAC-4542-8CA1-E0D42E0368F0}" type="datetimeFigureOut">
              <a:rPr lang="ru-RU"/>
              <a:pPr>
                <a:defRPr/>
              </a:pPr>
              <a:t>08.12.2009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3C6A9422-13D7-48DE-BB6D-A2AD57840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9253EF-0032-4C1B-A938-1B99FC2EAB51}" type="slidenum">
              <a:rPr lang="ru-RU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6A9422-13D7-48DE-BB6D-A2AD5784001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6A9422-13D7-48DE-BB6D-A2AD5784001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216BC88-92DB-42EF-9DDD-FBD5222FDE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32E6858-D487-4C9D-9DBC-081A61B9FC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6FFEFB8-FAE4-4076-ABFB-5B9CA22B95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E53EBDC-22A5-4E54-B470-AB2CCEA0F8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A58C4C5-C564-40C1-A87A-5E57F2BE6D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2CB5E1A-D329-4061-B185-6333305CFB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A445548-814A-4725-8ADF-DA6097E8F9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A854A69-A911-44D2-9A0A-550C484928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C9BC349-1E60-42F0-B39A-12922FCCA9A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70AAE5C-77FA-4297-AB65-312CBE15F4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E532B8A-A530-4B52-AE11-1FE0192470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231E31F-18AD-411D-9F79-DE6B532FF8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14291"/>
            <a:ext cx="7458100" cy="1785949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0070C0"/>
                </a:solidFill>
              </a:rPr>
              <a:t>Слитное и раздельное написание наречий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685800" y="2357431"/>
            <a:ext cx="7815290" cy="17145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 smtClean="0"/>
              <a:t>Урок русского языка в 7 классе</a:t>
            </a: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2571736" y="3500438"/>
            <a:ext cx="642942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Выполнила: учитель русского языка и литературы МОУ «Первомайская средняя общеобразовательная школа» с. </a:t>
            </a:r>
            <a:r>
              <a:rPr lang="ru-RU" dirty="0" err="1" smtClean="0"/>
              <a:t>Черемного</a:t>
            </a:r>
            <a:r>
              <a:rPr lang="ru-RU" dirty="0" smtClean="0"/>
              <a:t> Павловского </a:t>
            </a:r>
            <a:r>
              <a:rPr lang="ru-RU" dirty="0"/>
              <a:t>района Алтайского края </a:t>
            </a:r>
            <a:endParaRPr lang="ru-RU" dirty="0" smtClean="0"/>
          </a:p>
          <a:p>
            <a:r>
              <a:rPr lang="ru-RU" dirty="0" smtClean="0"/>
              <a:t>Богданова </a:t>
            </a:r>
            <a:r>
              <a:rPr lang="ru-RU" dirty="0"/>
              <a:t>Н.Г.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Rot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dirty="0" smtClean="0"/>
              <a:t>Так вот она, широкая какая,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dirty="0" smtClean="0"/>
              <a:t>Встаёт навстречу, глаз не </a:t>
            </a:r>
            <a:r>
              <a:rPr lang="ru-RU" sz="4400" dirty="0" err="1" smtClean="0"/>
              <a:t>утоля</a:t>
            </a:r>
            <a:r>
              <a:rPr lang="ru-RU" sz="4400" dirty="0" smtClean="0"/>
              <a:t>,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dirty="0" smtClean="0"/>
              <a:t>Исконная, родная, золотая,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ru-RU" sz="4400" dirty="0" smtClean="0"/>
              <a:t>Никем не покорённая земля.</a:t>
            </a:r>
          </a:p>
          <a:p>
            <a:pPr marL="609600" indent="-609600" algn="ctr" eaLnBrk="1" hangingPunct="1">
              <a:buFont typeface="Wingdings" pitchFamily="2" charset="2"/>
              <a:buNone/>
              <a:defRPr/>
            </a:pPr>
            <a:endParaRPr lang="ru-RU" sz="4400" dirty="0" smtClean="0"/>
          </a:p>
        </p:txBody>
      </p:sp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0070C0"/>
                </a:solidFill>
              </a:rPr>
              <a:t>Письмо по памяти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/>
              <a:t>С начала урока и до конца его вы, ребята, должны быть внимательны.</a:t>
            </a:r>
          </a:p>
          <a:p>
            <a:pPr>
              <a:buNone/>
            </a:pPr>
            <a:endParaRPr lang="ru-RU" sz="4400" b="1" dirty="0" smtClean="0"/>
          </a:p>
          <a:p>
            <a:r>
              <a:rPr lang="ru-RU" sz="4400" b="1" dirty="0" smtClean="0"/>
              <a:t>Сначала подумай, потом говори.</a:t>
            </a:r>
            <a:endParaRPr lang="ru-RU" sz="4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Заповеди урока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628063" cy="5500688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ru-RU" sz="2800" dirty="0" smtClean="0"/>
              <a:t>1 группа: Вначале нам было трудно. – В начале сентября погода была дождливая.</a:t>
            </a:r>
          </a:p>
          <a:p>
            <a:pPr eaLnBrk="1" hangingPunct="1">
              <a:defRPr/>
            </a:pPr>
            <a:r>
              <a:rPr lang="ru-RU" sz="2800" dirty="0" smtClean="0"/>
              <a:t>2. Катер подошёл к причалу вплотную. – Лопата с трудом врезалась в плотную почву.</a:t>
            </a:r>
          </a:p>
          <a:p>
            <a:pPr eaLnBrk="1" hangingPunct="1">
              <a:defRPr/>
            </a:pPr>
            <a:r>
              <a:rPr lang="ru-RU" sz="2800" dirty="0" smtClean="0"/>
              <a:t>3. Заболел, поэтому и отсутствовал. – По этому мосту движение закрыто.</a:t>
            </a:r>
          </a:p>
          <a:p>
            <a:pPr eaLnBrk="1" hangingPunct="1">
              <a:defRPr/>
            </a:pPr>
            <a:r>
              <a:rPr lang="ru-RU" sz="2800" dirty="0" smtClean="0"/>
              <a:t>4. Доныне, отныне, извне, навсегда, позавчера, послезавтра. – До завтра, на нет, на ура.</a:t>
            </a:r>
          </a:p>
          <a:p>
            <a:pPr eaLnBrk="1" hangingPunct="1">
              <a:defRPr/>
            </a:pPr>
            <a:r>
              <a:rPr lang="ru-RU" sz="2800" dirty="0" smtClean="0"/>
              <a:t>5. Вдвое, втрое, надвое, натрое. – По двое, по трое, по  одному.</a:t>
            </a:r>
          </a:p>
          <a:p>
            <a:pPr eaLnBrk="1" hangingPunct="1">
              <a:defRPr/>
            </a:pPr>
            <a:r>
              <a:rPr lang="ru-RU" sz="2800" dirty="0" smtClean="0"/>
              <a:t>6. В открытую, в общем, без удержу, без оглядки, до упору. – Вдогонку, вдребезги, дотла     дотла.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-142899"/>
            <a:ext cx="8510587" cy="121444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400" dirty="0" smtClean="0">
                <a:solidFill>
                  <a:srgbClr val="0070C0"/>
                </a:solidFill>
              </a:rPr>
              <a:t>Работа в парах</a:t>
            </a: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>
            <a:off x="2357422" y="1071546"/>
            <a:ext cx="214313" cy="71437"/>
          </a:xfrm>
          <a:prstGeom prst="bentConnector3">
            <a:avLst>
              <a:gd name="adj1" fmla="val 121111"/>
            </a:avLst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Половина рамки 16"/>
          <p:cNvSpPr/>
          <p:nvPr/>
        </p:nvSpPr>
        <p:spPr>
          <a:xfrm rot="2739407">
            <a:off x="3487398" y="993527"/>
            <a:ext cx="304002" cy="291304"/>
          </a:xfrm>
          <a:prstGeom prst="halfFrame">
            <a:avLst>
              <a:gd name="adj1" fmla="val 6521"/>
              <a:gd name="adj2" fmla="val 9554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>
            <a:off x="8215339" y="1214421"/>
            <a:ext cx="28575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8430446" y="1213628"/>
            <a:ext cx="28575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0800000">
            <a:off x="8358214" y="1357298"/>
            <a:ext cx="214313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0800000">
            <a:off x="8358214" y="1071546"/>
            <a:ext cx="223838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/>
          <p:nvPr/>
        </p:nvCxnSpPr>
        <p:spPr>
          <a:xfrm>
            <a:off x="5429256" y="1928802"/>
            <a:ext cx="214313" cy="71438"/>
          </a:xfrm>
          <a:prstGeom prst="bentConnector3">
            <a:avLst>
              <a:gd name="adj1" fmla="val 121111"/>
            </a:avLst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7" name="Половина рамки 46"/>
          <p:cNvSpPr/>
          <p:nvPr/>
        </p:nvSpPr>
        <p:spPr>
          <a:xfrm rot="2739407">
            <a:off x="6717003" y="1787790"/>
            <a:ext cx="354013" cy="354013"/>
          </a:xfrm>
          <a:prstGeom prst="halfFrame">
            <a:avLst>
              <a:gd name="adj1" fmla="val 6521"/>
              <a:gd name="adj2" fmla="val 9554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rot="5400000">
            <a:off x="5145092" y="2498718"/>
            <a:ext cx="284162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10800000" flipV="1">
            <a:off x="5286380" y="2643182"/>
            <a:ext cx="428627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10800000">
            <a:off x="5286380" y="2357430"/>
            <a:ext cx="42862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5572926" y="2499512"/>
            <a:ext cx="28575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Соединительная линия уступом 53"/>
          <p:cNvCxnSpPr/>
          <p:nvPr/>
        </p:nvCxnSpPr>
        <p:spPr>
          <a:xfrm>
            <a:off x="2714612" y="2786058"/>
            <a:ext cx="214313" cy="71437"/>
          </a:xfrm>
          <a:prstGeom prst="bentConnector3">
            <a:avLst>
              <a:gd name="adj1" fmla="val 131270"/>
            </a:avLst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0" name="Половина рамки 59"/>
          <p:cNvSpPr/>
          <p:nvPr/>
        </p:nvSpPr>
        <p:spPr>
          <a:xfrm rot="2739407">
            <a:off x="3562650" y="2671372"/>
            <a:ext cx="427635" cy="354013"/>
          </a:xfrm>
          <a:prstGeom prst="halfFrame">
            <a:avLst>
              <a:gd name="adj1" fmla="val 6521"/>
              <a:gd name="adj2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rot="5400000">
            <a:off x="7788298" y="2927346"/>
            <a:ext cx="284163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10800000">
            <a:off x="7929586" y="3071810"/>
            <a:ext cx="642937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5400000">
            <a:off x="8430447" y="2928139"/>
            <a:ext cx="28575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10800000">
            <a:off x="7929586" y="2786058"/>
            <a:ext cx="642937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Соединительная линия уступом 68"/>
          <p:cNvCxnSpPr/>
          <p:nvPr/>
        </p:nvCxnSpPr>
        <p:spPr>
          <a:xfrm>
            <a:off x="1071538" y="4429132"/>
            <a:ext cx="214313" cy="71437"/>
          </a:xfrm>
          <a:prstGeom prst="bentConnector3">
            <a:avLst>
              <a:gd name="adj1" fmla="val 121111"/>
            </a:avLst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Соединительная линия уступом 69"/>
          <p:cNvCxnSpPr/>
          <p:nvPr/>
        </p:nvCxnSpPr>
        <p:spPr>
          <a:xfrm>
            <a:off x="2214546" y="4429132"/>
            <a:ext cx="214313" cy="71438"/>
          </a:xfrm>
          <a:prstGeom prst="bentConnector3">
            <a:avLst>
              <a:gd name="adj1" fmla="val 121111"/>
            </a:avLst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Соединительная линия уступом 70"/>
          <p:cNvCxnSpPr/>
          <p:nvPr/>
        </p:nvCxnSpPr>
        <p:spPr>
          <a:xfrm>
            <a:off x="3571868" y="4429132"/>
            <a:ext cx="214313" cy="71438"/>
          </a:xfrm>
          <a:prstGeom prst="bentConnector3">
            <a:avLst>
              <a:gd name="adj1" fmla="val 121111"/>
            </a:avLst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/>
          <p:nvPr/>
        </p:nvCxnSpPr>
        <p:spPr>
          <a:xfrm>
            <a:off x="4929190" y="4429132"/>
            <a:ext cx="214312" cy="71438"/>
          </a:xfrm>
          <a:prstGeom prst="bentConnector3">
            <a:avLst>
              <a:gd name="adj1" fmla="val 121111"/>
            </a:avLst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2" name="Дуга 81"/>
          <p:cNvSpPr/>
          <p:nvPr/>
        </p:nvSpPr>
        <p:spPr>
          <a:xfrm>
            <a:off x="4214810" y="5572140"/>
            <a:ext cx="1214438" cy="428625"/>
          </a:xfrm>
          <a:prstGeom prst="arc">
            <a:avLst>
              <a:gd name="adj1" fmla="val 11555567"/>
              <a:gd name="adj2" fmla="val 20972451"/>
            </a:avLst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3" name="Дуга 82"/>
          <p:cNvSpPr/>
          <p:nvPr/>
        </p:nvSpPr>
        <p:spPr>
          <a:xfrm>
            <a:off x="5929322" y="5643578"/>
            <a:ext cx="1428750" cy="428625"/>
          </a:xfrm>
          <a:prstGeom prst="arc">
            <a:avLst>
              <a:gd name="adj1" fmla="val 11555567"/>
              <a:gd name="adj2" fmla="val 20972451"/>
            </a:avLst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4" name="Дуга 83"/>
          <p:cNvSpPr/>
          <p:nvPr/>
        </p:nvSpPr>
        <p:spPr>
          <a:xfrm>
            <a:off x="2214546" y="6000768"/>
            <a:ext cx="714375" cy="428625"/>
          </a:xfrm>
          <a:prstGeom prst="arc">
            <a:avLst>
              <a:gd name="adj1" fmla="val 11555567"/>
              <a:gd name="adj2" fmla="val 20972451"/>
            </a:avLst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357166"/>
            <a:ext cx="5786438" cy="62865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500438" y="357166"/>
            <a:ext cx="5643562" cy="62865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2000250" y="-214337"/>
            <a:ext cx="1857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слитно</a:t>
            </a:r>
          </a:p>
        </p:txBody>
      </p:sp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5072063" y="-214337"/>
            <a:ext cx="37830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раздельно</a:t>
            </a:r>
          </a:p>
        </p:txBody>
      </p:sp>
      <p:sp>
        <p:nvSpPr>
          <p:cNvPr id="6150" name="TextBox 7"/>
          <p:cNvSpPr txBox="1">
            <a:spLocks noChangeArrowheads="1"/>
          </p:cNvSpPr>
          <p:nvPr/>
        </p:nvSpPr>
        <p:spPr bwMode="auto">
          <a:xfrm>
            <a:off x="4000500" y="1714488"/>
            <a:ext cx="17145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общее</a:t>
            </a:r>
          </a:p>
        </p:txBody>
      </p:sp>
      <p:sp>
        <p:nvSpPr>
          <p:cNvPr id="6151" name="TextBox 8"/>
          <p:cNvSpPr txBox="1">
            <a:spLocks noChangeArrowheads="1"/>
          </p:cNvSpPr>
          <p:nvPr/>
        </p:nvSpPr>
        <p:spPr bwMode="auto">
          <a:xfrm>
            <a:off x="3571875" y="2285992"/>
            <a:ext cx="2143133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Проверка</a:t>
            </a:r>
            <a:r>
              <a:rPr lang="ru-RU" sz="2400" b="1" dirty="0"/>
              <a:t> </a:t>
            </a:r>
            <a:r>
              <a:rPr lang="ru-RU" b="1" dirty="0"/>
              <a:t>по словарю</a:t>
            </a:r>
            <a:r>
              <a:rPr lang="ru-RU" b="1" dirty="0" smtClean="0"/>
              <a:t>,</a:t>
            </a:r>
            <a:endParaRPr lang="ru-RU" b="1" dirty="0"/>
          </a:p>
          <a:p>
            <a:pPr algn="ctr"/>
            <a:r>
              <a:rPr lang="ru-RU" b="1" dirty="0"/>
              <a:t>определение</a:t>
            </a:r>
          </a:p>
          <a:p>
            <a:pPr algn="ctr"/>
            <a:r>
              <a:rPr lang="ru-RU" b="1" dirty="0"/>
              <a:t>части речи,</a:t>
            </a:r>
          </a:p>
          <a:p>
            <a:pPr algn="ctr"/>
            <a:r>
              <a:rPr lang="ru-RU" b="1" dirty="0"/>
              <a:t>члена </a:t>
            </a:r>
            <a:r>
              <a:rPr lang="ru-RU" b="1" dirty="0" smtClean="0"/>
              <a:t>предложения.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28625" y="714375"/>
            <a:ext cx="4429125" cy="53245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/>
              <a:t>Наречия, образованные от:</a:t>
            </a:r>
          </a:p>
          <a:p>
            <a:pPr>
              <a:defRPr/>
            </a:pPr>
            <a:endParaRPr lang="ru-RU" dirty="0"/>
          </a:p>
          <a:p>
            <a:pPr marL="457200" indent="-457200">
              <a:buFontTx/>
              <a:buAutoNum type="arabicPeriod"/>
              <a:defRPr/>
            </a:pPr>
            <a:r>
              <a:rPr lang="ru-RU" b="1" dirty="0"/>
              <a:t>сущ.     предлог-приставка </a:t>
            </a:r>
            <a:endParaRPr lang="ru-RU" b="1" dirty="0" smtClean="0"/>
          </a:p>
          <a:p>
            <a:pPr marL="457200" indent="-457200">
              <a:defRPr/>
            </a:pPr>
            <a:r>
              <a:rPr lang="ru-RU" dirty="0" smtClean="0"/>
              <a:t> </a:t>
            </a:r>
            <a:endParaRPr lang="ru-RU" dirty="0"/>
          </a:p>
          <a:p>
            <a:pPr marL="457200" indent="-457200">
              <a:defRPr/>
            </a:pPr>
            <a:r>
              <a:rPr lang="ru-RU" dirty="0"/>
              <a:t>2. </a:t>
            </a:r>
            <a:r>
              <a:rPr lang="ru-RU" b="1" dirty="0" err="1"/>
              <a:t>предл.-прист</a:t>
            </a:r>
            <a:r>
              <a:rPr lang="ru-RU" b="1" dirty="0"/>
              <a:t>.    прил. </a:t>
            </a:r>
            <a:endParaRPr lang="ru-RU" b="1" dirty="0" smtClean="0"/>
          </a:p>
          <a:p>
            <a:pPr marL="457200" indent="-457200">
              <a:defRPr/>
            </a:pPr>
            <a:r>
              <a:rPr lang="ru-RU" b="1" dirty="0" smtClean="0"/>
              <a:t>на – </a:t>
            </a:r>
            <a:r>
              <a:rPr lang="ru-RU" b="1" dirty="0" err="1" smtClean="0"/>
              <a:t>ую</a:t>
            </a:r>
            <a:endParaRPr lang="ru-RU" b="1" dirty="0" smtClean="0"/>
          </a:p>
          <a:p>
            <a:pPr marL="457200" indent="-457200">
              <a:defRPr/>
            </a:pPr>
            <a:endParaRPr lang="ru-RU" dirty="0"/>
          </a:p>
          <a:p>
            <a:pPr marL="457200" indent="-457200">
              <a:defRPr/>
            </a:pPr>
            <a:r>
              <a:rPr lang="ru-RU" dirty="0"/>
              <a:t>3. </a:t>
            </a:r>
            <a:r>
              <a:rPr lang="ru-RU" b="1" dirty="0" err="1"/>
              <a:t>предл.-прист</a:t>
            </a:r>
            <a:r>
              <a:rPr lang="ru-RU" b="1" dirty="0"/>
              <a:t>.     мест</a:t>
            </a:r>
            <a:r>
              <a:rPr lang="ru-RU" b="1" dirty="0" smtClean="0"/>
              <a:t>.</a:t>
            </a:r>
          </a:p>
          <a:p>
            <a:pPr marL="457200" indent="-457200">
              <a:defRPr/>
            </a:pPr>
            <a:endParaRPr lang="ru-RU" dirty="0"/>
          </a:p>
          <a:p>
            <a:pPr marL="457200" indent="-457200">
              <a:defRPr/>
            </a:pPr>
            <a:r>
              <a:rPr lang="ru-RU" dirty="0"/>
              <a:t>4. </a:t>
            </a:r>
            <a:r>
              <a:rPr lang="ru-RU" b="1" dirty="0" err="1"/>
              <a:t>предл.-</a:t>
            </a:r>
            <a:r>
              <a:rPr lang="ru-RU" b="1" dirty="0" err="1" smtClean="0"/>
              <a:t>прист</a:t>
            </a:r>
            <a:r>
              <a:rPr lang="ru-RU" b="1" dirty="0" smtClean="0"/>
              <a:t>. .  наречие</a:t>
            </a:r>
          </a:p>
          <a:p>
            <a:pPr marL="457200" indent="-457200">
              <a:defRPr/>
            </a:pPr>
            <a:endParaRPr lang="ru-RU" dirty="0"/>
          </a:p>
          <a:p>
            <a:pPr marL="457200" indent="-457200">
              <a:defRPr/>
            </a:pPr>
            <a:r>
              <a:rPr lang="ru-RU" dirty="0"/>
              <a:t>5</a:t>
            </a:r>
            <a:r>
              <a:rPr lang="ru-RU" dirty="0" smtClean="0"/>
              <a:t>.</a:t>
            </a:r>
            <a:r>
              <a:rPr lang="ru-RU" dirty="0"/>
              <a:t> </a:t>
            </a:r>
            <a:r>
              <a:rPr lang="ru-RU" b="1" dirty="0" err="1" smtClean="0"/>
              <a:t>предл</a:t>
            </a:r>
            <a:r>
              <a:rPr lang="ru-RU" b="1" dirty="0" err="1"/>
              <a:t>.-прист</a:t>
            </a:r>
            <a:r>
              <a:rPr lang="ru-RU" b="1" dirty="0"/>
              <a:t>. . </a:t>
            </a:r>
            <a:r>
              <a:rPr lang="ru-RU" b="1" dirty="0" smtClean="0"/>
              <a:t> собир.</a:t>
            </a:r>
          </a:p>
          <a:p>
            <a:pPr marL="457200" indent="-457200">
              <a:defRPr/>
            </a:pPr>
            <a:r>
              <a:rPr lang="ru-RU" b="1" dirty="0" smtClean="0"/>
              <a:t>числит. с в-, на-.</a:t>
            </a:r>
          </a:p>
          <a:p>
            <a:pPr marL="457200" indent="-457200">
              <a:defRPr/>
            </a:pPr>
            <a:endParaRPr lang="ru-RU" dirty="0"/>
          </a:p>
          <a:p>
            <a:pPr marL="457200" indent="-457200">
              <a:defRPr/>
            </a:pPr>
            <a:r>
              <a:rPr lang="ru-RU" b="1" dirty="0" smtClean="0"/>
              <a:t>6.сущ. не употребляются в </a:t>
            </a:r>
          </a:p>
          <a:p>
            <a:pPr marL="457200" indent="-457200">
              <a:defRPr/>
            </a:pPr>
            <a:r>
              <a:rPr lang="ru-RU" b="1" dirty="0" smtClean="0"/>
              <a:t>современном  рус. яз.</a:t>
            </a:r>
            <a:endParaRPr lang="ru-RU" b="1" dirty="0"/>
          </a:p>
          <a:p>
            <a:pPr marL="457200" indent="-457200">
              <a:defRPr/>
            </a:pPr>
            <a:endParaRPr lang="ru-RU" dirty="0"/>
          </a:p>
        </p:txBody>
      </p:sp>
      <p:sp>
        <p:nvSpPr>
          <p:cNvPr id="11" name="Плюс 10"/>
          <p:cNvSpPr/>
          <p:nvPr/>
        </p:nvSpPr>
        <p:spPr>
          <a:xfrm>
            <a:off x="1500166" y="1357298"/>
            <a:ext cx="285750" cy="357188"/>
          </a:xfrm>
          <a:prstGeom prst="mathPlus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люс 12"/>
          <p:cNvSpPr/>
          <p:nvPr/>
        </p:nvSpPr>
        <p:spPr>
          <a:xfrm>
            <a:off x="2500298" y="1928802"/>
            <a:ext cx="285750" cy="357187"/>
          </a:xfrm>
          <a:prstGeom prst="mathPlus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2500298" y="2857496"/>
            <a:ext cx="285750" cy="357187"/>
          </a:xfrm>
          <a:prstGeom prst="mathPlus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люс 15"/>
          <p:cNvSpPr/>
          <p:nvPr/>
        </p:nvSpPr>
        <p:spPr>
          <a:xfrm>
            <a:off x="2500298" y="3500438"/>
            <a:ext cx="285750" cy="357188"/>
          </a:xfrm>
          <a:prstGeom prst="mathPlus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люс 14"/>
          <p:cNvSpPr/>
          <p:nvPr/>
        </p:nvSpPr>
        <p:spPr>
          <a:xfrm>
            <a:off x="2500298" y="4071942"/>
            <a:ext cx="285750" cy="357188"/>
          </a:xfrm>
          <a:prstGeom prst="mathPlus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7" name="Соединительная линия уступом 16"/>
          <p:cNvCxnSpPr/>
          <p:nvPr/>
        </p:nvCxnSpPr>
        <p:spPr>
          <a:xfrm>
            <a:off x="1643042" y="4429132"/>
            <a:ext cx="214313" cy="71437"/>
          </a:xfrm>
          <a:prstGeom prst="bentConnector3">
            <a:avLst>
              <a:gd name="adj1" fmla="val 104045"/>
            </a:avLst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/>
          <p:cNvCxnSpPr/>
          <p:nvPr/>
        </p:nvCxnSpPr>
        <p:spPr>
          <a:xfrm>
            <a:off x="2071670" y="4429132"/>
            <a:ext cx="285751" cy="71437"/>
          </a:xfrm>
          <a:prstGeom prst="bentConnector3">
            <a:avLst>
              <a:gd name="adj1" fmla="val 101200"/>
            </a:avLst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715008" y="1285860"/>
            <a:ext cx="355783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b="1" dirty="0" smtClean="0"/>
              <a:t>сущ. с предлогом</a:t>
            </a:r>
          </a:p>
          <a:p>
            <a:pPr marL="457200" indent="-457200">
              <a:buAutoNum type="arabicPeriod"/>
            </a:pPr>
            <a:endParaRPr lang="ru-RU" dirty="0"/>
          </a:p>
          <a:p>
            <a:pPr marL="457200" indent="-457200">
              <a:buAutoNum type="arabicPeriod"/>
            </a:pPr>
            <a:r>
              <a:rPr lang="ru-RU" b="1" dirty="0" err="1" smtClean="0"/>
              <a:t>прилаг</a:t>
            </a:r>
            <a:r>
              <a:rPr lang="ru-RU" b="1" dirty="0" smtClean="0"/>
              <a:t>. с предлогом</a:t>
            </a:r>
          </a:p>
          <a:p>
            <a:pPr marL="457200" indent="-457200">
              <a:buAutoNum type="arabicPeriod"/>
            </a:pPr>
            <a:endParaRPr lang="ru-RU" dirty="0"/>
          </a:p>
          <a:p>
            <a:pPr marL="457200" indent="-457200">
              <a:buAutoNum type="arabicPeriod"/>
            </a:pPr>
            <a:r>
              <a:rPr lang="ru-RU" b="1" dirty="0" err="1" smtClean="0"/>
              <a:t>местоим</a:t>
            </a:r>
            <a:r>
              <a:rPr lang="ru-RU" b="1" dirty="0" smtClean="0"/>
              <a:t>. с предлогом</a:t>
            </a:r>
          </a:p>
          <a:p>
            <a:pPr marL="457200" indent="-457200">
              <a:buAutoNum type="arabicPeriod"/>
            </a:pPr>
            <a:endParaRPr lang="ru-RU" dirty="0"/>
          </a:p>
          <a:p>
            <a:pPr marL="457200" indent="-457200">
              <a:buAutoNum type="arabicPeriod"/>
            </a:pPr>
            <a:r>
              <a:rPr lang="ru-RU" b="1" dirty="0" smtClean="0"/>
              <a:t>предлог      неизменяем.</a:t>
            </a:r>
          </a:p>
          <a:p>
            <a:pPr marL="457200" indent="-457200"/>
            <a:r>
              <a:rPr lang="ru-RU" b="1" dirty="0"/>
              <a:t> </a:t>
            </a:r>
            <a:r>
              <a:rPr lang="ru-RU" b="1" dirty="0" smtClean="0"/>
              <a:t>   слово</a:t>
            </a:r>
          </a:p>
          <a:p>
            <a:pPr marL="457200" indent="-457200"/>
            <a:r>
              <a:rPr lang="ru-RU" dirty="0" smtClean="0"/>
              <a:t>5. </a:t>
            </a:r>
            <a:r>
              <a:rPr lang="ru-RU" b="1" dirty="0" smtClean="0"/>
              <a:t>предлог по    собир. числит.</a:t>
            </a:r>
          </a:p>
          <a:p>
            <a:pPr marL="457200" indent="-457200"/>
            <a:endParaRPr lang="ru-RU" dirty="0"/>
          </a:p>
          <a:p>
            <a:pPr marL="457200" indent="-457200"/>
            <a:r>
              <a:rPr lang="ru-RU" dirty="0" smtClean="0"/>
              <a:t>6</a:t>
            </a:r>
            <a:r>
              <a:rPr lang="ru-RU" b="1" dirty="0" smtClean="0"/>
              <a:t>. наречия с предлогами</a:t>
            </a:r>
          </a:p>
          <a:p>
            <a:pPr marL="457200" indent="-457200"/>
            <a:r>
              <a:rPr lang="ru-RU" b="1" dirty="0"/>
              <a:t> </a:t>
            </a:r>
            <a:r>
              <a:rPr lang="ru-RU" b="1" dirty="0" smtClean="0"/>
              <a:t> в, без, до     начальная</a:t>
            </a:r>
          </a:p>
          <a:p>
            <a:pPr marL="457200" indent="-457200"/>
            <a:r>
              <a:rPr lang="ru-RU" b="1" dirty="0"/>
              <a:t> </a:t>
            </a:r>
            <a:r>
              <a:rPr lang="ru-RU" b="1" dirty="0" smtClean="0"/>
              <a:t> гласная в слове.</a:t>
            </a:r>
            <a:endParaRPr lang="ru-RU" b="1" dirty="0"/>
          </a:p>
        </p:txBody>
      </p:sp>
      <p:sp>
        <p:nvSpPr>
          <p:cNvPr id="23" name="Плюс 22"/>
          <p:cNvSpPr/>
          <p:nvPr/>
        </p:nvSpPr>
        <p:spPr>
          <a:xfrm>
            <a:off x="7500958" y="3143248"/>
            <a:ext cx="285750" cy="357188"/>
          </a:xfrm>
          <a:prstGeom prst="mathPlus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люс 23"/>
          <p:cNvSpPr/>
          <p:nvPr/>
        </p:nvSpPr>
        <p:spPr>
          <a:xfrm>
            <a:off x="7143768" y="5286388"/>
            <a:ext cx="285750" cy="357188"/>
          </a:xfrm>
          <a:prstGeom prst="mathPlus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люс 24"/>
          <p:cNvSpPr/>
          <p:nvPr/>
        </p:nvSpPr>
        <p:spPr>
          <a:xfrm>
            <a:off x="7500958" y="4071942"/>
            <a:ext cx="285750" cy="357188"/>
          </a:xfrm>
          <a:prstGeom prst="mathPlus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148" grpId="0"/>
      <p:bldP spid="6149" grpId="0"/>
      <p:bldP spid="6150" grpId="0"/>
      <p:bldP spid="6151" grpId="0"/>
      <p:bldP spid="11" grpId="0" animBg="1"/>
      <p:bldP spid="13" grpId="0" animBg="1"/>
      <p:bldP spid="14" grpId="0" animBg="1"/>
      <p:bldP spid="16" grpId="0" animBg="1"/>
      <p:bldP spid="15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0070C0"/>
                </a:solidFill>
              </a:rPr>
              <a:t>Омонимичные формы наречия и другой части речи с предлогом</a:t>
            </a:r>
          </a:p>
        </p:txBody>
      </p:sp>
      <p:sp>
        <p:nvSpPr>
          <p:cNvPr id="15365" name="Rectangle 5"/>
          <p:cNvSpPr>
            <a:spLocks noGrp="1" noRot="1" noChangeArrowheads="1"/>
          </p:cNvSpPr>
          <p:nvPr>
            <p:ph sz="quarter" idx="2"/>
          </p:nvPr>
        </p:nvSpPr>
        <p:spPr>
          <a:xfrm>
            <a:off x="457200" y="1444294"/>
            <a:ext cx="4186238" cy="5413706"/>
          </a:xfrm>
        </p:spPr>
        <p:txBody>
          <a:bodyPr>
            <a:normAutofit fontScale="47500" lnSpcReduction="20000"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6100" b="1" dirty="0" smtClean="0"/>
              <a:t>Слитно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2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4200" b="1" dirty="0" smtClean="0"/>
              <a:t>1.предлог-приставка+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200" b="1" dirty="0" smtClean="0"/>
              <a:t>      существительное:  </a:t>
            </a:r>
            <a:r>
              <a:rPr lang="ru-RU" sz="4200" b="1" dirty="0" smtClean="0">
                <a:solidFill>
                  <a:srgbClr val="0070C0"/>
                </a:solidFill>
              </a:rPr>
              <a:t>вначале;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200" b="1" dirty="0" smtClean="0"/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4200" b="1" dirty="0" smtClean="0"/>
              <a:t>2.предлог-приставка+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200" b="1" dirty="0" smtClean="0"/>
              <a:t>  прилагательное на –</a:t>
            </a:r>
            <a:r>
              <a:rPr lang="ru-RU" sz="4200" b="1" dirty="0" err="1" smtClean="0"/>
              <a:t>ую</a:t>
            </a:r>
            <a:r>
              <a:rPr lang="ru-RU" sz="4200" b="1" dirty="0" smtClean="0"/>
              <a:t>: </a:t>
            </a:r>
            <a:r>
              <a:rPr lang="ru-RU" sz="4200" b="1" dirty="0" smtClean="0">
                <a:solidFill>
                  <a:srgbClr val="0070C0"/>
                </a:solidFill>
              </a:rPr>
              <a:t>вплотную</a:t>
            </a:r>
            <a:r>
              <a:rPr lang="ru-RU" sz="4200" b="1" dirty="0" smtClean="0"/>
              <a:t>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42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4200" b="1" dirty="0" smtClean="0"/>
              <a:t>3.предлог-приставка+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200" b="1" dirty="0" smtClean="0"/>
              <a:t>   местоимение: </a:t>
            </a:r>
            <a:r>
              <a:rPr lang="ru-RU" sz="4200" b="1" dirty="0" smtClean="0">
                <a:solidFill>
                  <a:srgbClr val="0070C0"/>
                </a:solidFill>
              </a:rPr>
              <a:t>поэтому</a:t>
            </a:r>
            <a:r>
              <a:rPr lang="ru-RU" sz="4200" b="1" dirty="0" smtClean="0"/>
              <a:t>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42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4200" b="1" dirty="0" smtClean="0"/>
              <a:t>4.предлог-приставка+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200" b="1" dirty="0" smtClean="0"/>
              <a:t>   наречие: </a:t>
            </a:r>
            <a:r>
              <a:rPr lang="ru-RU" sz="4200" b="1" dirty="0" smtClean="0">
                <a:solidFill>
                  <a:srgbClr val="0070C0"/>
                </a:solidFill>
              </a:rPr>
              <a:t>навсегда</a:t>
            </a:r>
            <a:r>
              <a:rPr lang="ru-RU" sz="4200" b="1" dirty="0" smtClean="0"/>
              <a:t>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42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4200" b="1" dirty="0" smtClean="0"/>
              <a:t>5.предлоги в, на  + </a:t>
            </a:r>
            <a:r>
              <a:rPr lang="ru-RU" sz="4200" b="1" dirty="0" err="1" smtClean="0"/>
              <a:t>собират</a:t>
            </a:r>
            <a:r>
              <a:rPr lang="ru-RU" sz="4200" b="1" dirty="0" smtClean="0"/>
              <a:t>. числительное: </a:t>
            </a:r>
            <a:r>
              <a:rPr lang="ru-RU" sz="4200" b="1" dirty="0" smtClean="0">
                <a:solidFill>
                  <a:srgbClr val="0070C0"/>
                </a:solidFill>
              </a:rPr>
              <a:t>вдвое</a:t>
            </a:r>
            <a:r>
              <a:rPr lang="ru-RU" sz="4200" b="1" dirty="0" smtClean="0"/>
              <a:t>;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42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4200" b="1" dirty="0" smtClean="0"/>
              <a:t>6.существит. без предлогов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200" b="1" dirty="0" smtClean="0"/>
              <a:t>   не употребляются : </a:t>
            </a:r>
            <a:r>
              <a:rPr lang="ru-RU" sz="4200" b="1" dirty="0" smtClean="0">
                <a:solidFill>
                  <a:srgbClr val="0070C0"/>
                </a:solidFill>
              </a:rPr>
              <a:t>вдогонку</a:t>
            </a:r>
            <a:r>
              <a:rPr lang="ru-RU" sz="4200" b="1" dirty="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200" b="1" dirty="0" smtClean="0"/>
              <a:t>  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4200" dirty="0" smtClean="0"/>
          </a:p>
        </p:txBody>
      </p:sp>
      <p:sp>
        <p:nvSpPr>
          <p:cNvPr id="15366" name="Rectangle 6"/>
          <p:cNvSpPr>
            <a:spLocks noGrp="1" noRot="1" noChangeArrowheads="1"/>
          </p:cNvSpPr>
          <p:nvPr>
            <p:ph sz="quarter" idx="4"/>
          </p:nvPr>
        </p:nvSpPr>
        <p:spPr>
          <a:xfrm>
            <a:off x="4645025" y="1444294"/>
            <a:ext cx="4356131" cy="5270854"/>
          </a:xfrm>
        </p:spPr>
        <p:txBody>
          <a:bodyPr>
            <a:normAutofit fontScale="92500" lnSpcReduction="10000"/>
          </a:bodyPr>
          <a:lstStyle/>
          <a:p>
            <a:pPr marL="381000" indent="-381000" algn="ctr" eaLnBrk="1" hangingPunct="1">
              <a:lnSpc>
                <a:spcPct val="80000"/>
              </a:lnSpc>
              <a:defRPr/>
            </a:pPr>
            <a:r>
              <a:rPr lang="ru-RU" sz="3100" b="1" dirty="0" smtClean="0"/>
              <a:t>Раздельно</a:t>
            </a:r>
          </a:p>
          <a:p>
            <a:pPr marL="381000" indent="-381000" eaLnBrk="1" hangingPunct="1">
              <a:lnSpc>
                <a:spcPct val="80000"/>
              </a:lnSpc>
              <a:defRPr/>
            </a:pPr>
            <a:endParaRPr lang="ru-RU" sz="2900" b="1" dirty="0" smtClean="0"/>
          </a:p>
          <a:p>
            <a:pPr marL="381000" indent="-381000" eaLnBrk="1" hangingPunct="1">
              <a:lnSpc>
                <a:spcPct val="80000"/>
              </a:lnSpc>
              <a:defRPr/>
            </a:pPr>
            <a:r>
              <a:rPr lang="ru-RU" sz="2200" b="1" dirty="0" smtClean="0"/>
              <a:t>1.существит. с предлогом: </a:t>
            </a:r>
            <a:r>
              <a:rPr lang="ru-RU" sz="2200" b="1" dirty="0" smtClean="0">
                <a:solidFill>
                  <a:srgbClr val="0070C0"/>
                </a:solidFill>
              </a:rPr>
              <a:t>в начале сентября;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200" b="1" dirty="0" smtClean="0"/>
          </a:p>
          <a:p>
            <a:pPr marL="381000" indent="-381000" eaLnBrk="1" hangingPunct="1">
              <a:lnSpc>
                <a:spcPct val="80000"/>
              </a:lnSpc>
              <a:defRPr/>
            </a:pPr>
            <a:r>
              <a:rPr lang="ru-RU" sz="2200" b="1" dirty="0" smtClean="0"/>
              <a:t>2.прилагат. с предлогом: </a:t>
            </a:r>
            <a:r>
              <a:rPr lang="ru-RU" sz="2200" b="1" dirty="0" smtClean="0">
                <a:solidFill>
                  <a:srgbClr val="0070C0"/>
                </a:solidFill>
              </a:rPr>
              <a:t>в плотную почву;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200" b="1" dirty="0" smtClean="0"/>
          </a:p>
          <a:p>
            <a:pPr marL="381000" indent="-381000" eaLnBrk="1" hangingPunct="1">
              <a:lnSpc>
                <a:spcPct val="80000"/>
              </a:lnSpc>
              <a:defRPr/>
            </a:pPr>
            <a:r>
              <a:rPr lang="ru-RU" sz="2200" b="1" dirty="0" smtClean="0"/>
              <a:t>3.местоим. с предлогом: </a:t>
            </a:r>
            <a:r>
              <a:rPr lang="ru-RU" sz="2200" b="1" dirty="0" smtClean="0">
                <a:solidFill>
                  <a:srgbClr val="0070C0"/>
                </a:solidFill>
              </a:rPr>
              <a:t>по этому мосту;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200" b="1" dirty="0" smtClean="0"/>
          </a:p>
          <a:p>
            <a:pPr marL="381000" indent="-381000" eaLnBrk="1" hangingPunct="1">
              <a:lnSpc>
                <a:spcPct val="80000"/>
              </a:lnSpc>
              <a:defRPr/>
            </a:pPr>
            <a:r>
              <a:rPr lang="ru-RU" sz="2200" b="1" dirty="0" smtClean="0"/>
              <a:t>4.предлог + неизменяемое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200" b="1" dirty="0" smtClean="0"/>
              <a:t>      слово: </a:t>
            </a:r>
            <a:r>
              <a:rPr lang="ru-RU" sz="2200" b="1" dirty="0" smtClean="0">
                <a:solidFill>
                  <a:srgbClr val="0070C0"/>
                </a:solidFill>
              </a:rPr>
              <a:t>на нет</a:t>
            </a:r>
            <a:r>
              <a:rPr lang="ru-RU" sz="2200" b="1" dirty="0" smtClean="0"/>
              <a:t>; 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200" b="1" dirty="0" smtClean="0"/>
          </a:p>
          <a:p>
            <a:pPr marL="381000" indent="-381000" eaLnBrk="1" hangingPunct="1">
              <a:lnSpc>
                <a:spcPct val="80000"/>
              </a:lnSpc>
              <a:defRPr/>
            </a:pPr>
            <a:r>
              <a:rPr lang="ru-RU" sz="2200" b="1" dirty="0" smtClean="0"/>
              <a:t>5.предлог по +</a:t>
            </a:r>
            <a:r>
              <a:rPr lang="ru-RU" sz="2200" b="1" dirty="0" err="1" smtClean="0"/>
              <a:t>собират</a:t>
            </a:r>
            <a:r>
              <a:rPr lang="ru-RU" sz="2200" b="1" dirty="0" smtClean="0"/>
              <a:t>. числит.: </a:t>
            </a:r>
            <a:r>
              <a:rPr lang="ru-RU" sz="2200" b="1" dirty="0" smtClean="0">
                <a:solidFill>
                  <a:srgbClr val="0070C0"/>
                </a:solidFill>
              </a:rPr>
              <a:t>по двое</a:t>
            </a:r>
            <a:r>
              <a:rPr lang="ru-RU" sz="2200" b="1" dirty="0" smtClean="0"/>
              <a:t>;</a:t>
            </a:r>
          </a:p>
          <a:p>
            <a:pPr marL="381000" indent="-381000" eaLnBrk="1" hangingPunct="1">
              <a:lnSpc>
                <a:spcPct val="80000"/>
              </a:lnSpc>
              <a:defRPr/>
            </a:pPr>
            <a:endParaRPr lang="ru-RU" sz="2200" b="1" dirty="0" smtClean="0"/>
          </a:p>
          <a:p>
            <a:pPr marL="381000" indent="-381000" eaLnBrk="1" hangingPunct="1">
              <a:lnSpc>
                <a:spcPct val="80000"/>
              </a:lnSpc>
              <a:defRPr/>
            </a:pPr>
            <a:r>
              <a:rPr lang="ru-RU" sz="2200" b="1" dirty="0" smtClean="0"/>
              <a:t>6.предлоги в, без, до + слово 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200" b="1" dirty="0" smtClean="0"/>
              <a:t>     с начальной гласной: </a:t>
            </a:r>
            <a:r>
              <a:rPr lang="ru-RU" sz="2200" b="1" dirty="0" smtClean="0">
                <a:solidFill>
                  <a:srgbClr val="0070C0"/>
                </a:solidFill>
              </a:rPr>
              <a:t>без оглядки</a:t>
            </a:r>
            <a:r>
              <a:rPr lang="ru-RU" sz="2200" dirty="0" smtClean="0">
                <a:solidFill>
                  <a:srgbClr val="0070C0"/>
                </a:solidFill>
              </a:rPr>
              <a:t>.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3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3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3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3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3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3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3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3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3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3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3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36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36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3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3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36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36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536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36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536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536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536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536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36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536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b="1" dirty="0" smtClean="0"/>
              <a:t>Все кричат наперерыв: «А когда ж на перерыв?»</a:t>
            </a:r>
          </a:p>
          <a:p>
            <a:pPr>
              <a:buNone/>
            </a:pPr>
            <a:endParaRPr lang="ru-RU" sz="2800" b="1" dirty="0" smtClean="0"/>
          </a:p>
          <a:p>
            <a:r>
              <a:rPr lang="ru-RU" sz="2800" b="1" dirty="0" smtClean="0"/>
              <a:t>Какое наречие «предлагает» кусок ткани на пальто или костюм?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 ( наотрез – на отрез)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Образуйте от прилагательного тихий наречие из 10 букв приставочно-суффиксальным способом.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 (потихон</a:t>
            </a:r>
            <a:r>
              <a:rPr lang="ru-RU" sz="2800" dirty="0" smtClean="0">
                <a:solidFill>
                  <a:srgbClr val="C00000"/>
                </a:solidFill>
              </a:rPr>
              <a:t>ьку)</a:t>
            </a:r>
          </a:p>
          <a:p>
            <a:endParaRPr lang="ru-RU" sz="28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0070C0"/>
                </a:solidFill>
              </a:rPr>
              <a:t>Лингвофизминутка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714356"/>
            <a:ext cx="8401080" cy="592935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1.Отдать обувь (в) растяжку;</a:t>
            </a:r>
          </a:p>
          <a:p>
            <a:r>
              <a:rPr lang="ru-RU" sz="3200" b="1" dirty="0" smtClean="0"/>
              <a:t>2.расставаться (на) век;</a:t>
            </a:r>
          </a:p>
          <a:p>
            <a:r>
              <a:rPr lang="ru-RU" sz="3200" b="1" dirty="0" smtClean="0"/>
              <a:t>3.верить (в) правду и справедливость;</a:t>
            </a:r>
          </a:p>
          <a:p>
            <a:r>
              <a:rPr lang="ru-RU" sz="3200" b="1" dirty="0" smtClean="0"/>
              <a:t>4.поступать (в) разрез с мнением авторитета;</a:t>
            </a:r>
          </a:p>
          <a:p>
            <a:r>
              <a:rPr lang="ru-RU" sz="3200" b="1" dirty="0" smtClean="0"/>
              <a:t>5.войти (во) время урока;</a:t>
            </a:r>
          </a:p>
          <a:p>
            <a:r>
              <a:rPr lang="ru-RU" sz="3200" b="1" dirty="0" smtClean="0"/>
              <a:t>6.они (в) праве так поступать;</a:t>
            </a:r>
          </a:p>
          <a:p>
            <a:r>
              <a:rPr lang="ru-RU" sz="3200" b="1" dirty="0" smtClean="0"/>
              <a:t>7.действовать (в) тайне от родителей;</a:t>
            </a:r>
          </a:p>
          <a:p>
            <a:r>
              <a:rPr lang="ru-RU" sz="3200" b="1" dirty="0" smtClean="0"/>
              <a:t>8.туфли ей (в) пору;</a:t>
            </a:r>
          </a:p>
          <a:p>
            <a:r>
              <a:rPr lang="ru-RU" sz="3200" b="1" dirty="0" smtClean="0"/>
              <a:t>9.надеть шляпу (на) голову.</a:t>
            </a: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186766" cy="85723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Тест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ru-RU" sz="3600" dirty="0" smtClean="0"/>
              <a:t>1. Наречиями: 2,4,6,7,8.</a:t>
            </a:r>
          </a:p>
          <a:p>
            <a:pPr eaLnBrk="1" hangingPunct="1">
              <a:defRPr/>
            </a:pPr>
            <a:endParaRPr lang="ru-RU" sz="3600" dirty="0" smtClean="0"/>
          </a:p>
          <a:p>
            <a:pPr eaLnBrk="1" hangingPunct="1">
              <a:defRPr/>
            </a:pPr>
            <a:r>
              <a:rPr lang="ru-RU" sz="3600" dirty="0" smtClean="0"/>
              <a:t>2. Существительными: 1,3,5,9.</a:t>
            </a:r>
          </a:p>
          <a:p>
            <a:pPr eaLnBrk="1" hangingPunct="1">
              <a:defRPr/>
            </a:pPr>
            <a:endParaRPr lang="ru-RU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i="1" u="sng" dirty="0" smtClean="0"/>
              <a:t>Оценивание: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/>
              <a:t>9 ответов- «5»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/>
              <a:t>7,8 – «4»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/>
              <a:t>5,6 – «3»</a:t>
            </a:r>
          </a:p>
        </p:txBody>
      </p:sp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0070C0"/>
                </a:solidFill>
              </a:rPr>
              <a:t>Ответы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605</TotalTime>
  <Words>598</Words>
  <Application>Microsoft Office PowerPoint</Application>
  <PresentationFormat>Экран (4:3)</PresentationFormat>
  <Paragraphs>122</Paragraphs>
  <Slides>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Открытая</vt:lpstr>
      <vt:lpstr>Слитное и раздельное написание наречий</vt:lpstr>
      <vt:lpstr>Письмо по памяти</vt:lpstr>
      <vt:lpstr>Заповеди урока</vt:lpstr>
      <vt:lpstr>Работа в парах</vt:lpstr>
      <vt:lpstr>Слайд 5</vt:lpstr>
      <vt:lpstr>Омонимичные формы наречия и другой части речи с предлогом</vt:lpstr>
      <vt:lpstr>Лингвофизминутка</vt:lpstr>
      <vt:lpstr>Тест</vt:lpstr>
      <vt:lpstr>Ответы</vt:lpstr>
    </vt:vector>
  </TitlesOfParts>
  <Company>ПСШ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Слитное и раздельное написание наречий</dc:title>
  <dc:creator>Класс1</dc:creator>
  <cp:lastModifiedBy>Марина  Губайдуллина</cp:lastModifiedBy>
  <cp:revision>59</cp:revision>
  <dcterms:created xsi:type="dcterms:W3CDTF">2006-12-05T02:47:58Z</dcterms:created>
  <dcterms:modified xsi:type="dcterms:W3CDTF">2009-12-08T08:49:54Z</dcterms:modified>
</cp:coreProperties>
</file>