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7"/>
  </p:notesMasterIdLst>
  <p:sldIdLst>
    <p:sldId id="289" r:id="rId2"/>
    <p:sldId id="280" r:id="rId3"/>
    <p:sldId id="256" r:id="rId4"/>
    <p:sldId id="257" r:id="rId5"/>
    <p:sldId id="284" r:id="rId6"/>
    <p:sldId id="259" r:id="rId7"/>
    <p:sldId id="299" r:id="rId8"/>
    <p:sldId id="276" r:id="rId9"/>
    <p:sldId id="275" r:id="rId10"/>
    <p:sldId id="268" r:id="rId11"/>
    <p:sldId id="266" r:id="rId12"/>
    <p:sldId id="290" r:id="rId13"/>
    <p:sldId id="291" r:id="rId14"/>
    <p:sldId id="270" r:id="rId15"/>
    <p:sldId id="296" r:id="rId16"/>
    <p:sldId id="297" r:id="rId17"/>
    <p:sldId id="300" r:id="rId18"/>
    <p:sldId id="292" r:id="rId19"/>
    <p:sldId id="278" r:id="rId20"/>
    <p:sldId id="286" r:id="rId21"/>
    <p:sldId id="298" r:id="rId22"/>
    <p:sldId id="282" r:id="rId23"/>
    <p:sldId id="294" r:id="rId24"/>
    <p:sldId id="287" r:id="rId25"/>
    <p:sldId id="29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EB3"/>
    <a:srgbClr val="0000FA"/>
    <a:srgbClr val="FF3399"/>
    <a:srgbClr val="990099"/>
    <a:srgbClr val="7030A0"/>
    <a:srgbClr val="0000D2"/>
    <a:srgbClr val="0000BC"/>
    <a:srgbClr val="3333CC"/>
    <a:srgbClr val="962D0C"/>
    <a:srgbClr val="0A6C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2710" autoAdjust="0"/>
  </p:normalViewPr>
  <p:slideViewPr>
    <p:cSldViewPr>
      <p:cViewPr>
        <p:scale>
          <a:sx n="100" d="100"/>
          <a:sy n="100" d="100"/>
        </p:scale>
        <p:origin x="-2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76BCC-57BA-4DA2-9AA4-2D99DB732BBC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3D652-BD34-472C-81C2-819926E254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3D652-BD34-472C-81C2-819926E2543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3D652-BD34-472C-81C2-819926E2543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3D652-BD34-472C-81C2-819926E2543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3D652-BD34-472C-81C2-819926E2543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02467E7-C06C-494A-B249-68A967EA785D}" type="datetimeFigureOut">
              <a:rPr lang="ru-RU" smtClean="0"/>
              <a:pPr/>
              <a:t>22.01.2010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CAA6DE4-97EC-40AC-A485-B63E08578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Урок внеклассного чтения по рассказу А.П.Платонова «В прекрасном и яростном мире»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1736" y="3857628"/>
            <a:ext cx="6272202" cy="2338394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 учитель русского языка и литературы МОУ «Первомайская средняя общеобразовательная школа» </a:t>
            </a:r>
            <a:r>
              <a:rPr lang="ru-RU" dirty="0" err="1" smtClean="0"/>
              <a:t>с.Черемное</a:t>
            </a:r>
            <a:r>
              <a:rPr lang="ru-RU" smtClean="0"/>
              <a:t> Павловского </a:t>
            </a:r>
            <a:r>
              <a:rPr lang="ru-RU" dirty="0" smtClean="0"/>
              <a:t>района Алтайского края Богданова Надежда Григорьевна.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9124" y="621508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2009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Букса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Инжектор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Петарда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Реверс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Тендер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214678" y="1428736"/>
            <a:ext cx="5643602" cy="5072098"/>
          </a:xfrm>
        </p:spPr>
        <p:txBody>
          <a:bodyPr>
            <a:normAutofit lnSpcReduction="10000"/>
          </a:bodyPr>
          <a:lstStyle/>
          <a:p>
            <a:r>
              <a:rPr lang="ru-RU" sz="2000" i="1" dirty="0" smtClean="0"/>
              <a:t>струйный насос для сжатия газов и паров, применяется для подачи под давлением воды в паровые котлы;</a:t>
            </a:r>
          </a:p>
          <a:p>
            <a:r>
              <a:rPr lang="ru-RU" sz="2000" i="1" dirty="0" smtClean="0"/>
              <a:t>чугунная или стальная металлическая коробка для подшипников оси колёс локомотива или вагонной оси;</a:t>
            </a:r>
          </a:p>
          <a:p>
            <a:r>
              <a:rPr lang="ru-RU" sz="2000" i="1" dirty="0" smtClean="0"/>
              <a:t>механизм, предназначенный для изменения направления движения машины (или двигателя) на обратное;</a:t>
            </a:r>
          </a:p>
          <a:p>
            <a:r>
              <a:rPr lang="ru-RU" sz="2000" i="1" dirty="0" smtClean="0"/>
              <a:t>особой конструкции вагон, прикрепляемый непосредственно к паровозу, предназначен для запасов воды и топлива;</a:t>
            </a:r>
          </a:p>
          <a:p>
            <a:r>
              <a:rPr lang="ru-RU" sz="2000" i="1" dirty="0" smtClean="0"/>
              <a:t>сигнальный разрывной снаряд, укладываемый на рельсы перед опасным местом для немедленной остановки поезда во избежание крушения.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88583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Игра-конкурс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лучшего механика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214546" y="1785926"/>
            <a:ext cx="1071570" cy="714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2821769" y="1821645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2107389" y="3964785"/>
            <a:ext cx="1571636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428860" y="3429000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500298" y="4357694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1\Рабочий стол\lit14-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Documents and Settings\1\Рабочий стол\lit14-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44" y="295252"/>
            <a:ext cx="8858312" cy="6572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d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3978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Характеристика героя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285860"/>
            <a:ext cx="92028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800" b="1" dirty="0" smtClean="0"/>
              <a:t>1. Как работал Мальцев?</a:t>
            </a:r>
          </a:p>
          <a:p>
            <a:pPr marL="342900" indent="-342900"/>
            <a:r>
              <a:rPr lang="ru-RU" sz="2800" b="1" dirty="0" smtClean="0"/>
              <a:t>2. Внешний облик. На какую деталь обращает внимание автор?</a:t>
            </a:r>
          </a:p>
          <a:p>
            <a:pPr marL="342900" indent="-342900"/>
            <a:r>
              <a:rPr lang="ru-RU" sz="2800" b="1" dirty="0" smtClean="0"/>
              <a:t>3. В чём выражалась грусть, поразившая  помощника?</a:t>
            </a:r>
          </a:p>
          <a:p>
            <a:pPr marL="342900" indent="-342900"/>
            <a:r>
              <a:rPr lang="ru-RU" sz="2800" b="1" dirty="0" smtClean="0"/>
              <a:t>4. В чём проявляется необыкновенный талант Мальцева?</a:t>
            </a:r>
          </a:p>
          <a:p>
            <a:pPr marL="342900" indent="-342900"/>
            <a:r>
              <a:rPr lang="ru-RU" sz="2800" b="1" dirty="0" smtClean="0"/>
              <a:t>5. Как складываются отношения главного героя с окружающими людьми?</a:t>
            </a:r>
          </a:p>
          <a:p>
            <a:pPr marL="342900" indent="-342900"/>
            <a:r>
              <a:rPr lang="ru-RU" sz="2800" b="1" dirty="0" smtClean="0"/>
              <a:t>6. Что, на ваш взгляд, привлекательно в характере героя, а что может стать </a:t>
            </a:r>
          </a:p>
          <a:p>
            <a:pPr marL="342900" indent="-342900"/>
            <a:r>
              <a:rPr lang="ru-RU" sz="2800" b="1" dirty="0" smtClean="0"/>
              <a:t>     причиной драматических событий в его судьбе? 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1\Рабочий стол\lit14-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d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Лёха\Картинки\Природа\shar_moln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8643998" cy="650085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circle/>
    <p:sndAc>
      <p:stSnd>
        <p:snd r:embed="rId2" name="voltage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1\Рабочий стол\lit14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184" y="500042"/>
            <a:ext cx="8983869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«Надо относиться к людям по- отцовски»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15140" y="1785927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00D2"/>
                </a:solidFill>
              </a:rPr>
              <a:t>( А.П.Платонов)</a:t>
            </a:r>
            <a:endParaRPr lang="ru-RU" dirty="0">
              <a:solidFill>
                <a:srgbClr val="0000D2"/>
              </a:solidFill>
            </a:endParaRPr>
          </a:p>
        </p:txBody>
      </p:sp>
      <p:pic>
        <p:nvPicPr>
          <p:cNvPr id="1026" name="Picture 2" descr="C:\Documents and Settings\bnj\Рабочий стол\CK11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3117"/>
            <a:ext cx="7286676" cy="457203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898" y="274638"/>
            <a:ext cx="8258204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ХАРАКТЕРИСТИКА ГЕРОЯ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357554" y="2357430"/>
            <a:ext cx="3000396" cy="20717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Александр Васильевич Мальцев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142844" y="1071546"/>
            <a:ext cx="3286148" cy="1143008"/>
          </a:xfrm>
          <a:prstGeom prst="ellips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взаимоотношение с людьми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6429388" y="1285860"/>
            <a:ext cx="2571768" cy="1143008"/>
          </a:xfrm>
          <a:prstGeom prst="ellipse">
            <a:avLst/>
          </a:prstGeom>
          <a:solidFill>
            <a:srgbClr val="0000FA"/>
          </a:solidFill>
          <a:ln>
            <a:solidFill>
              <a:srgbClr val="00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отношение к труду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2500298" y="5643578"/>
            <a:ext cx="4143404" cy="107157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отношение к природе</a:t>
            </a:r>
            <a:endParaRPr lang="ru-RU" sz="24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 flipH="1" flipV="1">
            <a:off x="9501222" y="3000372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19491081">
            <a:off x="5920502" y="2130497"/>
            <a:ext cx="1777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талант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9566240">
            <a:off x="6007661" y="2677657"/>
            <a:ext cx="388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паровоз как произведение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искусства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505760">
            <a:off x="432857" y="2755309"/>
            <a:ext cx="3355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E23EB3"/>
                </a:solidFill>
              </a:rPr>
              <a:t>не доверял помощникам</a:t>
            </a:r>
            <a:endParaRPr lang="ru-RU" sz="2000" dirty="0">
              <a:solidFill>
                <a:srgbClr val="E23EB3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462333">
            <a:off x="424241" y="3276783"/>
            <a:ext cx="3387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E23EB3"/>
                </a:solidFill>
              </a:rPr>
              <a:t>чувство превосходства</a:t>
            </a:r>
            <a:endParaRPr lang="ru-RU" sz="2000" dirty="0">
              <a:solidFill>
                <a:srgbClr val="E23EB3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 rot="19514406">
            <a:off x="6253649" y="2396830"/>
            <a:ext cx="1802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единение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 машиной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1440880">
            <a:off x="453218" y="3790808"/>
            <a:ext cx="3490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E23EB3"/>
                </a:solidFill>
              </a:rPr>
              <a:t>«ему было грустно с нами» </a:t>
            </a:r>
            <a:endParaRPr lang="ru-RU" sz="2000" dirty="0">
              <a:solidFill>
                <a:srgbClr val="E23EB3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0276064">
            <a:off x="2038793" y="4956198"/>
            <a:ext cx="3091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увлекало зрелище грозы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20304761">
            <a:off x="4453849" y="4690810"/>
            <a:ext cx="2217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дерзкий вызов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20212510">
            <a:off x="5455293" y="4746179"/>
            <a:ext cx="2747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борьба равных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7620" y="135729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«прозрение»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34" grpId="0" build="p"/>
      <p:bldP spid="35" grpId="0" build="p"/>
      <p:bldP spid="37" grpId="0" build="p"/>
      <p:bldP spid="38" grpId="0" build="p"/>
      <p:bldP spid="39" grpId="0" build="p"/>
      <p:bldP spid="40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1\Рабочий стол\lit14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184" y="500042"/>
            <a:ext cx="8983869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О том, как трудно жить;</a:t>
            </a:r>
          </a:p>
          <a:p>
            <a:r>
              <a:rPr lang="ru-RU" sz="2800" b="1" i="1" dirty="0" smtClean="0"/>
              <a:t>об опасностях, которые подстерегают человека в жизни;</a:t>
            </a:r>
          </a:p>
          <a:p>
            <a:r>
              <a:rPr lang="ru-RU" sz="2800" b="1" i="1" dirty="0" smtClean="0"/>
              <a:t>о преодолении трудностей;</a:t>
            </a:r>
          </a:p>
          <a:p>
            <a:r>
              <a:rPr lang="ru-RU" sz="2800" b="1" i="1" dirty="0" smtClean="0"/>
              <a:t>о высоком мастерстве и профессионализме;</a:t>
            </a:r>
          </a:p>
          <a:p>
            <a:r>
              <a:rPr lang="ru-RU" sz="2800" b="1" i="1" dirty="0" smtClean="0"/>
              <a:t>о радости делать любую работу;</a:t>
            </a:r>
          </a:p>
          <a:p>
            <a:r>
              <a:rPr lang="ru-RU" sz="2800" b="1" i="1" dirty="0" smtClean="0"/>
              <a:t>о душевной красоте и щедрости;</a:t>
            </a:r>
          </a:p>
          <a:p>
            <a:r>
              <a:rPr lang="ru-RU" sz="2800" b="1" i="1" dirty="0" smtClean="0"/>
              <a:t>о чести и совести, об ответственности за тех, кто рядом;</a:t>
            </a:r>
          </a:p>
          <a:p>
            <a:r>
              <a:rPr lang="ru-RU" sz="2800" b="1" i="1" dirty="0" smtClean="0"/>
              <a:t>о важности человеческого участия.</a:t>
            </a:r>
            <a:endParaRPr lang="ru-RU" sz="2800" b="1" i="1" dirty="0"/>
          </a:p>
        </p:txBody>
      </p:sp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928662" y="214290"/>
            <a:ext cx="7143800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 чём этот рассказ?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tttt[2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Новая папка\сканирование0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1" y="142851"/>
            <a:ext cx="4857785" cy="657749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j0153514"/>
          <p:cNvPicPr preferRelativeResize="0">
            <a:picLocks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142844" y="5929330"/>
            <a:ext cx="806450" cy="8048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" name="Picture 2" descr="j0153514"/>
          <p:cNvPicPr preferRelativeResize="0">
            <a:picLocks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142852"/>
            <a:ext cx="806450" cy="8048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" name="Picture 2" descr="j0153514"/>
          <p:cNvPicPr preferRelativeResize="0">
            <a:picLocks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42050" y="143646"/>
            <a:ext cx="806450" cy="8048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" name="Picture 2" descr="j0153514"/>
          <p:cNvPicPr preferRelativeResize="0">
            <a:picLocks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8214544" y="5930124"/>
            <a:ext cx="806450" cy="8048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5844" name="Rectangle 4" hidden="1"/>
          <p:cNvSpPr>
            <a:spLocks noChangeArrowheads="1" noChangeShapeType="1"/>
          </p:cNvSpPr>
          <p:nvPr/>
        </p:nvSpPr>
        <p:spPr bwMode="auto">
          <a:xfrm>
            <a:off x="1000100" y="1643050"/>
            <a:ext cx="4486275" cy="2935287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00034" y="571480"/>
            <a:ext cx="6929486" cy="5286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31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 прекрасном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 яростном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мире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1\Рабочий стол\lit14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17" y="142852"/>
            <a:ext cx="8894456" cy="657229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28860" y="3143248"/>
            <a:ext cx="6572296" cy="3586186"/>
          </a:xfrm>
        </p:spPr>
        <p:style>
          <a:lnRef idx="2">
            <a:schemeClr val="accent5"/>
          </a:lnRef>
          <a:fillRef idx="1001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Теперь исполняется моя долгая, упорная детская мечта – стать самому таким человеком, от мысли и руки которого волнуется и работает весь мир ради меня и ради всех людей, и из всех людей – я каждого знаю, с каждым спаяно моё сердце…</a:t>
            </a:r>
          </a:p>
          <a:p>
            <a:pPr algn="l"/>
            <a:r>
              <a:rPr lang="ru-RU" sz="2800" i="1" dirty="0" smtClean="0">
                <a:solidFill>
                  <a:srgbClr val="002060"/>
                </a:solidFill>
              </a:rPr>
              <a:t>                                                            </a:t>
            </a:r>
          </a:p>
          <a:p>
            <a:pPr algn="l"/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3108" y="285728"/>
            <a:ext cx="5143536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A6C1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Эпиграф</a:t>
            </a:r>
            <a:endParaRPr lang="ru-RU" sz="5400" b="1" cap="none" spc="0" dirty="0">
              <a:ln w="11430"/>
              <a:solidFill>
                <a:srgbClr val="0A6C1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6429396"/>
            <a:ext cx="2714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А.П.Платонов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tttt[2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pull dir="rd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42844" y="928670"/>
            <a:ext cx="8858312" cy="2143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Всего доброго!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785786" y="3929066"/>
            <a:ext cx="7715304" cy="19288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727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Impact"/>
              </a:rPr>
              <a:t>До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 </a:t>
            </a:r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Impact"/>
              </a:rPr>
              <a:t>новых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</a:t>
            </a:r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Impact"/>
              </a:rPr>
              <a:t>встреч!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nj\Рабочий стол\3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4021" y="142853"/>
            <a:ext cx="4649681" cy="51746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5214950"/>
            <a:ext cx="80724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Андрей Платонович Платонов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786050" y="3214686"/>
            <a:ext cx="6143668" cy="3500462"/>
          </a:xfrm>
        </p:spPr>
        <p:style>
          <a:lnRef idx="2">
            <a:schemeClr val="accent5"/>
          </a:lnRef>
          <a:fillRef idx="1001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Теперь исполняется моя долгая, упорная детская мечта – стать самому таким человеком, от мысли и руки которого волнуется и работает весь мир ради меня и ради всех людей, и из всех людей – я каждого знаю, с каждым спаяно моё сердце…</a:t>
            </a:r>
          </a:p>
          <a:p>
            <a:pPr algn="l"/>
            <a:r>
              <a:rPr lang="ru-RU" sz="2800" i="1" dirty="0" smtClean="0">
                <a:solidFill>
                  <a:srgbClr val="002060"/>
                </a:solidFill>
              </a:rPr>
              <a:t>                                                            </a:t>
            </a:r>
          </a:p>
          <a:p>
            <a:pPr algn="l"/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3108" y="285728"/>
            <a:ext cx="5143536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A6C1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Эпиграф</a:t>
            </a:r>
            <a:endParaRPr lang="ru-RU" sz="5400" b="1" cap="none" spc="0" dirty="0">
              <a:ln w="11430"/>
              <a:solidFill>
                <a:srgbClr val="0A6C1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6429396"/>
            <a:ext cx="2714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А.П.Платонов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00034" y="571480"/>
            <a:ext cx="6929486" cy="5286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31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 прекрасном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 яростном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мире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28604"/>
            <a:ext cx="3733800" cy="92869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70C0"/>
                </a:solidFill>
              </a:rPr>
              <a:t>Прекрасный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642918"/>
            <a:ext cx="3733800" cy="71438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Яростный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928662" y="1500174"/>
            <a:ext cx="3733800" cy="47434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Отличающийся необыкновенной красотой, очень красивый.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Очень хороший, превосходный.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Полный высокого значения, возвышенный.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4"/>
          </p:nvPr>
        </p:nvSpPr>
        <p:spPr>
          <a:xfrm>
            <a:off x="4929190" y="1500174"/>
            <a:ext cx="3733800" cy="51816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Полный ярости и гнева.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2.Неукротимый, неистовый.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3.Чрезмерный, крайний в своём проявлении; необычайный по своей силе.</a:t>
            </a:r>
          </a:p>
          <a:p>
            <a:pPr algn="r">
              <a:buNone/>
            </a:pP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Арка 36"/>
          <p:cNvSpPr/>
          <p:nvPr/>
        </p:nvSpPr>
        <p:spPr>
          <a:xfrm>
            <a:off x="4929190" y="1500174"/>
            <a:ext cx="3643338" cy="1571636"/>
          </a:xfrm>
          <a:prstGeom prst="blockArc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Арка 37"/>
          <p:cNvSpPr/>
          <p:nvPr/>
        </p:nvSpPr>
        <p:spPr>
          <a:xfrm>
            <a:off x="4929190" y="1857364"/>
            <a:ext cx="3643338" cy="1571636"/>
          </a:xfrm>
          <a:prstGeom prst="blockArc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Арка 38"/>
          <p:cNvSpPr/>
          <p:nvPr/>
        </p:nvSpPr>
        <p:spPr>
          <a:xfrm>
            <a:off x="5000628" y="2214554"/>
            <a:ext cx="3643338" cy="1571636"/>
          </a:xfrm>
          <a:prstGeom prst="blockArc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Арка 49"/>
          <p:cNvSpPr/>
          <p:nvPr/>
        </p:nvSpPr>
        <p:spPr>
          <a:xfrm>
            <a:off x="428596" y="1428736"/>
            <a:ext cx="3643338" cy="1571636"/>
          </a:xfrm>
          <a:prstGeom prst="blockArc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1" name="Арка 50"/>
          <p:cNvSpPr/>
          <p:nvPr/>
        </p:nvSpPr>
        <p:spPr>
          <a:xfrm>
            <a:off x="500034" y="1785926"/>
            <a:ext cx="3643338" cy="1571636"/>
          </a:xfrm>
          <a:prstGeom prst="blockArc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Арка 51"/>
          <p:cNvSpPr/>
          <p:nvPr/>
        </p:nvSpPr>
        <p:spPr>
          <a:xfrm>
            <a:off x="642910" y="2071678"/>
            <a:ext cx="3429024" cy="1857388"/>
          </a:xfrm>
          <a:prstGeom prst="blockArc">
            <a:avLst>
              <a:gd name="adj1" fmla="val 11075613"/>
              <a:gd name="adj2" fmla="val 21515951"/>
              <a:gd name="adj3" fmla="val 26999"/>
            </a:avLst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grpSp>
        <p:nvGrpSpPr>
          <p:cNvPr id="2" name="Группа 21"/>
          <p:cNvGrpSpPr/>
          <p:nvPr/>
        </p:nvGrpSpPr>
        <p:grpSpPr>
          <a:xfrm>
            <a:off x="1714480" y="7186641"/>
            <a:ext cx="6929486" cy="2886093"/>
            <a:chOff x="1714480" y="7186641"/>
            <a:chExt cx="6929486" cy="2886093"/>
          </a:xfrm>
        </p:grpSpPr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7143768" y="9686971"/>
            <a:ext cx="1323697" cy="385763"/>
          </p:xfrm>
          <a:graphic>
            <a:graphicData uri="http://schemas.openxmlformats.org/presentationml/2006/ole">
              <p:oleObj spid="_x0000_s22530" name="Пакет" r:id="rId4" imgW="1666800" imgH="485640" progId="Package">
                <p:embed/>
              </p:oleObj>
            </a:graphicData>
          </a:graphic>
        </p:graphicFrame>
        <p:sp>
          <p:nvSpPr>
            <p:cNvPr id="60" name="Арка 59"/>
            <p:cNvSpPr/>
            <p:nvPr/>
          </p:nvSpPr>
          <p:spPr>
            <a:xfrm>
              <a:off x="1714480" y="7186641"/>
              <a:ext cx="6072230" cy="1714512"/>
            </a:xfrm>
            <a:prstGeom prst="blockArc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1" name="Арка 60"/>
            <p:cNvSpPr/>
            <p:nvPr/>
          </p:nvSpPr>
          <p:spPr>
            <a:xfrm>
              <a:off x="1866880" y="7410479"/>
              <a:ext cx="6072230" cy="1714512"/>
            </a:xfrm>
            <a:prstGeom prst="blockArc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3" name="Арка 62"/>
            <p:cNvSpPr/>
            <p:nvPr/>
          </p:nvSpPr>
          <p:spPr>
            <a:xfrm>
              <a:off x="2009756" y="7686707"/>
              <a:ext cx="6072230" cy="1581160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6" name="Арка 65"/>
            <p:cNvSpPr/>
            <p:nvPr/>
          </p:nvSpPr>
          <p:spPr>
            <a:xfrm>
              <a:off x="2000232" y="7686707"/>
              <a:ext cx="6072230" cy="1581160"/>
            </a:xfrm>
            <a:prstGeom prst="blockArc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7" name="Арка 66"/>
            <p:cNvSpPr/>
            <p:nvPr/>
          </p:nvSpPr>
          <p:spPr>
            <a:xfrm>
              <a:off x="2152632" y="7839107"/>
              <a:ext cx="6072230" cy="1581160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8" name="Арка 67"/>
            <p:cNvSpPr/>
            <p:nvPr/>
          </p:nvSpPr>
          <p:spPr>
            <a:xfrm>
              <a:off x="2143108" y="7829583"/>
              <a:ext cx="6072230" cy="1581160"/>
            </a:xfrm>
            <a:prstGeom prst="blockArc">
              <a:avLst/>
            </a:prstGeom>
            <a:solidFill>
              <a:srgbClr val="00B050"/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9" name="Арка 68"/>
            <p:cNvSpPr/>
            <p:nvPr/>
          </p:nvSpPr>
          <p:spPr>
            <a:xfrm>
              <a:off x="2295508" y="7981983"/>
              <a:ext cx="6072230" cy="1581160"/>
            </a:xfrm>
            <a:prstGeom prst="blockArc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0" name="Арка 69"/>
            <p:cNvSpPr/>
            <p:nvPr/>
          </p:nvSpPr>
          <p:spPr>
            <a:xfrm>
              <a:off x="2285984" y="7972459"/>
              <a:ext cx="6072230" cy="1581160"/>
            </a:xfrm>
            <a:prstGeom prst="blockArc">
              <a:avLst/>
            </a:prstGeom>
            <a:solidFill>
              <a:srgbClr val="00B0F0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1" name="Арка 70"/>
            <p:cNvSpPr/>
            <p:nvPr/>
          </p:nvSpPr>
          <p:spPr>
            <a:xfrm>
              <a:off x="2438384" y="8124859"/>
              <a:ext cx="6072230" cy="1581160"/>
            </a:xfrm>
            <a:prstGeom prst="blockArc">
              <a:avLst/>
            </a:prstGeom>
            <a:solidFill>
              <a:srgbClr val="0000F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2" name="Арка 71"/>
            <p:cNvSpPr/>
            <p:nvPr/>
          </p:nvSpPr>
          <p:spPr>
            <a:xfrm>
              <a:off x="2571736" y="8329649"/>
              <a:ext cx="6072230" cy="1714512"/>
            </a:xfrm>
            <a:prstGeom prst="blockArc">
              <a:avLst>
                <a:gd name="adj1" fmla="val 10800000"/>
                <a:gd name="adj2" fmla="val 21577246"/>
                <a:gd name="adj3" fmla="val 15930"/>
              </a:avLst>
            </a:prstGeom>
            <a:solidFill>
              <a:srgbClr val="990099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401080" cy="71438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ПРЕКРАСНЫЙ И ЯРОСТНЫЙ МИР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1" name="WordArt 2"/>
          <p:cNvSpPr>
            <a:spLocks noChangeArrowheads="1" noChangeShapeType="1" noTextEdit="1"/>
          </p:cNvSpPr>
          <p:nvPr/>
        </p:nvSpPr>
        <p:spPr bwMode="auto">
          <a:xfrm>
            <a:off x="607191" y="7000900"/>
            <a:ext cx="7929619" cy="14287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9794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Радуга мира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12795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0.12795 -0.000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55112E-17 L -0.12795 -0.00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15156 -0.001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55112E-17 L 0.14375 -0.000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0.13976 0.0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00417 -0.4064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300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50" grpId="0" animBg="1"/>
      <p:bldP spid="51" grpId="0" animBg="1"/>
      <p:bldP spid="52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1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1798"/>
            <a:ext cx="8858311" cy="6623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lit14-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8786874" cy="65722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1940</TotalTime>
  <Words>499</Words>
  <Application>Microsoft Office PowerPoint</Application>
  <PresentationFormat>Экран (4:3)</PresentationFormat>
  <Paragraphs>87</Paragraphs>
  <Slides>25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Справедливость</vt:lpstr>
      <vt:lpstr>Пакет</vt:lpstr>
      <vt:lpstr>Урок внеклассного чтения по рассказу А.П.Платонова «В прекрасном и яростном мире»</vt:lpstr>
      <vt:lpstr>Слайд 2</vt:lpstr>
      <vt:lpstr>Слайд 3</vt:lpstr>
      <vt:lpstr>Слайд 4</vt:lpstr>
      <vt:lpstr>Слайд 5</vt:lpstr>
      <vt:lpstr>Слайд 6</vt:lpstr>
      <vt:lpstr>ПРЕКРАСНЫЙ И ЯРОСТНЫЙ МИР</vt:lpstr>
      <vt:lpstr>Слайд 8</vt:lpstr>
      <vt:lpstr>Слайд 9</vt:lpstr>
      <vt:lpstr>Слайд 10</vt:lpstr>
      <vt:lpstr>Слайд 11</vt:lpstr>
      <vt:lpstr>Характеристика героя</vt:lpstr>
      <vt:lpstr>Слайд 13</vt:lpstr>
      <vt:lpstr>Слайд 14</vt:lpstr>
      <vt:lpstr>Слайд 15</vt:lpstr>
      <vt:lpstr>«Надо относиться к людям по- отцовски»</vt:lpstr>
      <vt:lpstr>ХАРАКТЕРИСТИКА ГЕРОЯ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.</dc:creator>
  <cp:lastModifiedBy>Марина  Губайдуллина</cp:lastModifiedBy>
  <cp:revision>216</cp:revision>
  <dcterms:created xsi:type="dcterms:W3CDTF">2009-03-24T12:31:34Z</dcterms:created>
  <dcterms:modified xsi:type="dcterms:W3CDTF">2010-01-22T04:16:41Z</dcterms:modified>
</cp:coreProperties>
</file>