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341" r:id="rId2"/>
    <p:sldId id="330" r:id="rId3"/>
    <p:sldId id="306" r:id="rId4"/>
    <p:sldId id="338" r:id="rId5"/>
    <p:sldId id="307" r:id="rId6"/>
    <p:sldId id="340" r:id="rId7"/>
    <p:sldId id="309" r:id="rId8"/>
    <p:sldId id="326" r:id="rId9"/>
    <p:sldId id="312" r:id="rId10"/>
    <p:sldId id="339" r:id="rId11"/>
    <p:sldId id="313" r:id="rId12"/>
    <p:sldId id="336" r:id="rId13"/>
    <p:sldId id="314" r:id="rId14"/>
    <p:sldId id="333" r:id="rId15"/>
    <p:sldId id="334" r:id="rId16"/>
    <p:sldId id="317" r:id="rId17"/>
    <p:sldId id="335" r:id="rId18"/>
    <p:sldId id="319" r:id="rId19"/>
    <p:sldId id="325" r:id="rId20"/>
    <p:sldId id="321" r:id="rId21"/>
    <p:sldId id="337" r:id="rId22"/>
    <p:sldId id="322" r:id="rId23"/>
    <p:sldId id="329" r:id="rId24"/>
    <p:sldId id="324" r:id="rId25"/>
    <p:sldId id="32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168" autoAdjust="0"/>
  </p:normalViewPr>
  <p:slideViewPr>
    <p:cSldViewPr>
      <p:cViewPr>
        <p:scale>
          <a:sx n="100" d="100"/>
          <a:sy n="100" d="100"/>
        </p:scale>
        <p:origin x="-78" y="9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ADA248-8FC0-4416-A855-5A9B3D317F4C}" type="doc">
      <dgm:prSet loTypeId="urn:microsoft.com/office/officeart/2005/8/layout/process4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41AF50D-09EF-4B5A-ABF1-54424170D04D}">
      <dgm:prSet phldrT="[Текст]" custT="1"/>
      <dgm:spPr/>
      <dgm:t>
        <a:bodyPr/>
        <a:lstStyle/>
        <a:p>
          <a:r>
            <a:rPr lang="ru-RU" sz="2400" dirty="0" smtClean="0"/>
            <a:t>Воспитание в условиях провинциальной дворянской семьи</a:t>
          </a:r>
          <a:endParaRPr lang="ru-RU" sz="2400" dirty="0"/>
        </a:p>
      </dgm:t>
    </dgm:pt>
    <dgm:pt modelId="{EC771336-BAC2-4625-8A33-BDBD64BF603C}" type="parTrans" cxnId="{FB939194-FE49-46B8-88B8-F21F84FD1C2E}">
      <dgm:prSet/>
      <dgm:spPr/>
      <dgm:t>
        <a:bodyPr/>
        <a:lstStyle/>
        <a:p>
          <a:endParaRPr lang="ru-RU"/>
        </a:p>
      </dgm:t>
    </dgm:pt>
    <dgm:pt modelId="{9A192879-B3B8-4735-B824-6C4FCF200C87}" type="sibTrans" cxnId="{FB939194-FE49-46B8-88B8-F21F84FD1C2E}">
      <dgm:prSet/>
      <dgm:spPr/>
      <dgm:t>
        <a:bodyPr/>
        <a:lstStyle/>
        <a:p>
          <a:endParaRPr lang="ru-RU"/>
        </a:p>
      </dgm:t>
    </dgm:pt>
    <dgm:pt modelId="{700B478B-BC0F-4C32-B197-2780BDDF5375}">
      <dgm:prSet phldrT="[Текст]" custT="1"/>
      <dgm:spPr/>
      <dgm:t>
        <a:bodyPr/>
        <a:lstStyle/>
        <a:p>
          <a:r>
            <a:rPr lang="ru-RU" sz="1600" dirty="0" smtClean="0"/>
            <a:t>Отец властный, но честный человек, хотел видеть в своём сыне настоящего дворянина, отправляет его  не в гвардию, а в армию.</a:t>
          </a:r>
          <a:endParaRPr lang="ru-RU" sz="1600" dirty="0"/>
        </a:p>
      </dgm:t>
    </dgm:pt>
    <dgm:pt modelId="{975B83F6-12CD-4650-982E-2511E2F2EA1F}" type="parTrans" cxnId="{FE992DC3-1F35-4D0B-AFA1-4C3AA622B101}">
      <dgm:prSet/>
      <dgm:spPr/>
      <dgm:t>
        <a:bodyPr/>
        <a:lstStyle/>
        <a:p>
          <a:endParaRPr lang="ru-RU"/>
        </a:p>
      </dgm:t>
    </dgm:pt>
    <dgm:pt modelId="{50878F9A-FC81-4EE7-8119-2316064E8DB3}" type="sibTrans" cxnId="{FE992DC3-1F35-4D0B-AFA1-4C3AA622B101}">
      <dgm:prSet/>
      <dgm:spPr/>
      <dgm:t>
        <a:bodyPr/>
        <a:lstStyle/>
        <a:p>
          <a:endParaRPr lang="ru-RU"/>
        </a:p>
      </dgm:t>
    </dgm:pt>
    <dgm:pt modelId="{9E50C788-D9DB-4220-B5F3-4ADA62D177DD}">
      <dgm:prSet phldrT="[Текст]" custT="1"/>
      <dgm:spPr/>
      <dgm:t>
        <a:bodyPr/>
        <a:lstStyle/>
        <a:p>
          <a:r>
            <a:rPr lang="ru-RU" sz="1600" dirty="0" smtClean="0"/>
            <a:t>Мягкая, но безвольная мать; честный, преданный, но недалёкий Савельич; «добрый малый», но беспутный мосье </a:t>
          </a:r>
          <a:r>
            <a:rPr lang="ru-RU" sz="1600" dirty="0" err="1" smtClean="0"/>
            <a:t>Бопре</a:t>
          </a:r>
          <a:endParaRPr lang="ru-RU" sz="1600" dirty="0"/>
        </a:p>
      </dgm:t>
    </dgm:pt>
    <dgm:pt modelId="{7BA27976-0FF1-41F5-ADBC-5FF2CFAD031D}" type="parTrans" cxnId="{C38E1565-7C79-4FC2-B5CE-63E1F2C8005F}">
      <dgm:prSet/>
      <dgm:spPr/>
      <dgm:t>
        <a:bodyPr/>
        <a:lstStyle/>
        <a:p>
          <a:endParaRPr lang="ru-RU"/>
        </a:p>
      </dgm:t>
    </dgm:pt>
    <dgm:pt modelId="{3F758973-18FD-4A15-B8E5-3B20E31D4E2E}" type="sibTrans" cxnId="{C38E1565-7C79-4FC2-B5CE-63E1F2C8005F}">
      <dgm:prSet/>
      <dgm:spPr/>
      <dgm:t>
        <a:bodyPr/>
        <a:lstStyle/>
        <a:p>
          <a:endParaRPr lang="ru-RU"/>
        </a:p>
      </dgm:t>
    </dgm:pt>
    <dgm:pt modelId="{EFD695B0-1FE6-466B-B3B3-369F747F4664}">
      <dgm:prSet phldrT="[Текст]"/>
      <dgm:spPr/>
      <dgm:t>
        <a:bodyPr/>
        <a:lstStyle/>
        <a:p>
          <a:r>
            <a:rPr lang="ru-RU" dirty="0" smtClean="0"/>
            <a:t>Отправлен на военную службу</a:t>
          </a:r>
          <a:endParaRPr lang="ru-RU" dirty="0"/>
        </a:p>
      </dgm:t>
    </dgm:pt>
    <dgm:pt modelId="{EDAED3BC-D929-43E2-B7F8-A55E101D282A}" type="parTrans" cxnId="{6D74EA8F-47D6-451F-A296-0108C15AC523}">
      <dgm:prSet/>
      <dgm:spPr/>
      <dgm:t>
        <a:bodyPr/>
        <a:lstStyle/>
        <a:p>
          <a:endParaRPr lang="ru-RU"/>
        </a:p>
      </dgm:t>
    </dgm:pt>
    <dgm:pt modelId="{A29B6AE4-02A5-4A6D-95E4-1FD001299D1E}" type="sibTrans" cxnId="{6D74EA8F-47D6-451F-A296-0108C15AC523}">
      <dgm:prSet/>
      <dgm:spPr/>
      <dgm:t>
        <a:bodyPr/>
        <a:lstStyle/>
        <a:p>
          <a:endParaRPr lang="ru-RU"/>
        </a:p>
      </dgm:t>
    </dgm:pt>
    <dgm:pt modelId="{0EDBD1A3-7750-4F0E-8D8D-5635CEC002CC}">
      <dgm:prSet phldrT="[Текст]" custT="1"/>
      <dgm:spPr/>
      <dgm:t>
        <a:bodyPr/>
        <a:lstStyle/>
        <a:p>
          <a:pPr algn="l"/>
          <a:r>
            <a:rPr lang="ru-RU" sz="2000" dirty="0" smtClean="0"/>
            <a:t>Представление о службе как о парадах, увеселении, оказываемом почёте.</a:t>
          </a:r>
          <a:endParaRPr lang="ru-RU" sz="2000" dirty="0"/>
        </a:p>
      </dgm:t>
    </dgm:pt>
    <dgm:pt modelId="{88FF09B1-5CB3-4930-9A83-095A8B163929}" type="parTrans" cxnId="{3A5DA556-3D0F-4ADC-B4B0-AF0FA6AFEF25}">
      <dgm:prSet/>
      <dgm:spPr/>
      <dgm:t>
        <a:bodyPr/>
        <a:lstStyle/>
        <a:p>
          <a:endParaRPr lang="ru-RU"/>
        </a:p>
      </dgm:t>
    </dgm:pt>
    <dgm:pt modelId="{894D2ED9-643A-4786-8201-7E29CF8FDB90}" type="sibTrans" cxnId="{3A5DA556-3D0F-4ADC-B4B0-AF0FA6AFEF25}">
      <dgm:prSet/>
      <dgm:spPr/>
      <dgm:t>
        <a:bodyPr/>
        <a:lstStyle/>
        <a:p>
          <a:endParaRPr lang="ru-RU"/>
        </a:p>
      </dgm:t>
    </dgm:pt>
    <dgm:pt modelId="{CA3D4285-6135-4DAE-B6AF-37BBFD47B1B2}">
      <dgm:prSet phldrT="[Текст]" custT="1"/>
      <dgm:spPr/>
      <dgm:t>
        <a:bodyPr/>
        <a:lstStyle/>
        <a:p>
          <a:r>
            <a:rPr lang="ru-RU" sz="2000" dirty="0" smtClean="0"/>
            <a:t>Уплата долга за проигрыш в бильярд. Грубое обращение с Савельичем, стремление настоять на своём.</a:t>
          </a:r>
          <a:endParaRPr lang="ru-RU" sz="2000" dirty="0"/>
        </a:p>
      </dgm:t>
    </dgm:pt>
    <dgm:pt modelId="{7CC8FA8F-9C4F-4D5F-B55D-5C870485F698}" type="parTrans" cxnId="{E58B0CF4-3012-42E4-86FE-61A21A72B160}">
      <dgm:prSet/>
      <dgm:spPr/>
      <dgm:t>
        <a:bodyPr/>
        <a:lstStyle/>
        <a:p>
          <a:endParaRPr lang="ru-RU"/>
        </a:p>
      </dgm:t>
    </dgm:pt>
    <dgm:pt modelId="{F4A660E3-A2CB-4929-A586-0411B9FC135F}" type="sibTrans" cxnId="{E58B0CF4-3012-42E4-86FE-61A21A72B160}">
      <dgm:prSet/>
      <dgm:spPr/>
      <dgm:t>
        <a:bodyPr/>
        <a:lstStyle/>
        <a:p>
          <a:endParaRPr lang="ru-RU"/>
        </a:p>
      </dgm:t>
    </dgm:pt>
    <dgm:pt modelId="{BD068BB9-560A-458E-970B-F562365B6791}">
      <dgm:prSet phldrT="[Текст]"/>
      <dgm:spPr/>
      <dgm:t>
        <a:bodyPr/>
        <a:lstStyle/>
        <a:p>
          <a:r>
            <a:rPr lang="ru-RU" dirty="0" smtClean="0"/>
            <a:t>Жизнь Гринёва в </a:t>
          </a:r>
          <a:r>
            <a:rPr lang="ru-RU" dirty="0" err="1" smtClean="0"/>
            <a:t>Белогорской</a:t>
          </a:r>
          <a:r>
            <a:rPr lang="ru-RU" dirty="0" smtClean="0"/>
            <a:t> крепости</a:t>
          </a:r>
          <a:endParaRPr lang="ru-RU" dirty="0"/>
        </a:p>
      </dgm:t>
    </dgm:pt>
    <dgm:pt modelId="{F794C500-F858-47AE-9F6B-EB63E967D066}" type="parTrans" cxnId="{EBF88BEC-7C3E-41FE-BA4D-7F95EC8FD5F8}">
      <dgm:prSet/>
      <dgm:spPr/>
      <dgm:t>
        <a:bodyPr/>
        <a:lstStyle/>
        <a:p>
          <a:endParaRPr lang="ru-RU"/>
        </a:p>
      </dgm:t>
    </dgm:pt>
    <dgm:pt modelId="{F7BF5A19-20B8-473D-B2B8-8BB3733C0A7C}" type="sibTrans" cxnId="{EBF88BEC-7C3E-41FE-BA4D-7F95EC8FD5F8}">
      <dgm:prSet/>
      <dgm:spPr/>
      <dgm:t>
        <a:bodyPr/>
        <a:lstStyle/>
        <a:p>
          <a:endParaRPr lang="ru-RU"/>
        </a:p>
      </dgm:t>
    </dgm:pt>
    <dgm:pt modelId="{B9B105E5-1B00-45E8-8152-A1170AB842E9}">
      <dgm:prSet phldrT="[Текст]" custT="1"/>
      <dgm:spPr/>
      <dgm:t>
        <a:bodyPr/>
        <a:lstStyle/>
        <a:p>
          <a:r>
            <a:rPr lang="ru-RU" sz="2000" dirty="0" smtClean="0"/>
            <a:t>Открывает перед юношей ранее не замеченную красоту простых, добрых людей.</a:t>
          </a:r>
          <a:endParaRPr lang="ru-RU" sz="2000" dirty="0"/>
        </a:p>
      </dgm:t>
    </dgm:pt>
    <dgm:pt modelId="{29FF5952-02B4-41D7-9B18-56C9D084AB6F}" type="parTrans" cxnId="{72A4E57F-DDC7-46FD-95CF-B594F42EB8F5}">
      <dgm:prSet/>
      <dgm:spPr/>
      <dgm:t>
        <a:bodyPr/>
        <a:lstStyle/>
        <a:p>
          <a:endParaRPr lang="ru-RU"/>
        </a:p>
      </dgm:t>
    </dgm:pt>
    <dgm:pt modelId="{C8CF5A0C-0BB2-4DB7-84B1-B34D93971F29}" type="sibTrans" cxnId="{72A4E57F-DDC7-46FD-95CF-B594F42EB8F5}">
      <dgm:prSet/>
      <dgm:spPr/>
      <dgm:t>
        <a:bodyPr/>
        <a:lstStyle/>
        <a:p>
          <a:endParaRPr lang="ru-RU"/>
        </a:p>
      </dgm:t>
    </dgm:pt>
    <dgm:pt modelId="{93FF9920-A909-4256-A2C0-6E9D126FADC7}">
      <dgm:prSet phldrT="[Текст]" custT="1"/>
      <dgm:spPr/>
      <dgm:t>
        <a:bodyPr/>
        <a:lstStyle/>
        <a:p>
          <a:r>
            <a:rPr lang="ru-RU" sz="2000" dirty="0" smtClean="0"/>
            <a:t>Столкновение со Швабриным (т.е. с завистью, клеветой, бесчестием). Поединок за честь девушки.</a:t>
          </a:r>
          <a:endParaRPr lang="ru-RU" sz="2000" dirty="0"/>
        </a:p>
      </dgm:t>
    </dgm:pt>
    <dgm:pt modelId="{A2171686-FE35-4890-9C00-3B23BF9C9E6F}" type="parTrans" cxnId="{34F56CFF-4323-4F01-931D-11AEF72CBF9D}">
      <dgm:prSet/>
      <dgm:spPr/>
      <dgm:t>
        <a:bodyPr/>
        <a:lstStyle/>
        <a:p>
          <a:endParaRPr lang="ru-RU"/>
        </a:p>
      </dgm:t>
    </dgm:pt>
    <dgm:pt modelId="{2F3A1C72-E4BB-4104-8750-31F2B841BD59}" type="sibTrans" cxnId="{34F56CFF-4323-4F01-931D-11AEF72CBF9D}">
      <dgm:prSet/>
      <dgm:spPr/>
      <dgm:t>
        <a:bodyPr/>
        <a:lstStyle/>
        <a:p>
          <a:endParaRPr lang="ru-RU"/>
        </a:p>
      </dgm:t>
    </dgm:pt>
    <dgm:pt modelId="{1E652E8B-D6AD-4A11-B238-F3A496AD2991}" type="pres">
      <dgm:prSet presAssocID="{62ADA248-8FC0-4416-A855-5A9B3D317F4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1DC48E-C49B-452B-97AB-0C321E808C6C}" type="pres">
      <dgm:prSet presAssocID="{BD068BB9-560A-458E-970B-F562365B6791}" presName="boxAndChildren" presStyleCnt="0"/>
      <dgm:spPr/>
    </dgm:pt>
    <dgm:pt modelId="{A679F364-3469-46DD-A368-28D9AAEF3662}" type="pres">
      <dgm:prSet presAssocID="{BD068BB9-560A-458E-970B-F562365B6791}" presName="parentTextBox" presStyleLbl="node1" presStyleIdx="0" presStyleCnt="3"/>
      <dgm:spPr/>
      <dgm:t>
        <a:bodyPr/>
        <a:lstStyle/>
        <a:p>
          <a:endParaRPr lang="ru-RU"/>
        </a:p>
      </dgm:t>
    </dgm:pt>
    <dgm:pt modelId="{B65B16F9-D866-4A91-AB8C-7720BE0DBE3F}" type="pres">
      <dgm:prSet presAssocID="{BD068BB9-560A-458E-970B-F562365B6791}" presName="entireBox" presStyleLbl="node1" presStyleIdx="0" presStyleCnt="3" custScaleY="215501"/>
      <dgm:spPr/>
      <dgm:t>
        <a:bodyPr/>
        <a:lstStyle/>
        <a:p>
          <a:endParaRPr lang="ru-RU"/>
        </a:p>
      </dgm:t>
    </dgm:pt>
    <dgm:pt modelId="{049BD356-1B20-4C9E-A56C-8A5EC387A9AE}" type="pres">
      <dgm:prSet presAssocID="{BD068BB9-560A-458E-970B-F562365B6791}" presName="descendantBox" presStyleCnt="0"/>
      <dgm:spPr/>
    </dgm:pt>
    <dgm:pt modelId="{9FAF7EAC-2095-4402-B65F-D2A97F84CC06}" type="pres">
      <dgm:prSet presAssocID="{B9B105E5-1B00-45E8-8152-A1170AB842E9}" presName="childTextBox" presStyleLbl="fgAccFollowNode1" presStyleIdx="0" presStyleCnt="6" custScaleX="65926" custScaleY="308101" custLinFactY="19102" custLinFactNeighborX="-3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DA5330-FF96-47F4-9AF8-EF7B2AF594E3}" type="pres">
      <dgm:prSet presAssocID="{93FF9920-A909-4256-A2C0-6E9D126FADC7}" presName="childTextBox" presStyleLbl="fgAccFollowNode1" presStyleIdx="1" presStyleCnt="6" custScaleX="77482" custScaleY="314475" custLinFactNeighborX="-863" custLinFactNeighborY="853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7CCAD8-2107-4FC5-AAEF-EAC753DD5A3E}" type="pres">
      <dgm:prSet presAssocID="{A29B6AE4-02A5-4A6D-95E4-1FD001299D1E}" presName="sp" presStyleCnt="0"/>
      <dgm:spPr/>
    </dgm:pt>
    <dgm:pt modelId="{D4117F83-4148-497A-9066-776823187C71}" type="pres">
      <dgm:prSet presAssocID="{EFD695B0-1FE6-466B-B3B3-369F747F4664}" presName="arrowAndChildren" presStyleCnt="0"/>
      <dgm:spPr/>
    </dgm:pt>
    <dgm:pt modelId="{98130997-26B9-4754-AEEE-77AF733C669A}" type="pres">
      <dgm:prSet presAssocID="{EFD695B0-1FE6-466B-B3B3-369F747F4664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D801408C-CE65-4E2C-B826-D231415BFF8A}" type="pres">
      <dgm:prSet presAssocID="{EFD695B0-1FE6-466B-B3B3-369F747F4664}" presName="arrow" presStyleLbl="node1" presStyleIdx="1" presStyleCnt="3" custScaleY="132685"/>
      <dgm:spPr/>
      <dgm:t>
        <a:bodyPr/>
        <a:lstStyle/>
        <a:p>
          <a:endParaRPr lang="ru-RU"/>
        </a:p>
      </dgm:t>
    </dgm:pt>
    <dgm:pt modelId="{9977129E-0479-4F3F-94A0-3DFBAD9E622D}" type="pres">
      <dgm:prSet presAssocID="{EFD695B0-1FE6-466B-B3B3-369F747F4664}" presName="descendantArrow" presStyleCnt="0"/>
      <dgm:spPr/>
    </dgm:pt>
    <dgm:pt modelId="{84A53F4B-1503-4B14-B615-091246B387FB}" type="pres">
      <dgm:prSet presAssocID="{0EDBD1A3-7750-4F0E-8D8D-5635CEC002CC}" presName="childTextArrow" presStyleLbl="fgAccFollowNode1" presStyleIdx="2" presStyleCnt="6" custScaleX="107820" custScaleY="1813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7D0649-2557-44FA-BF3B-4D912F0A541B}" type="pres">
      <dgm:prSet presAssocID="{CA3D4285-6135-4DAE-B6AF-37BBFD47B1B2}" presName="childTextArrow" presStyleLbl="fgAccFollowNode1" presStyleIdx="3" presStyleCnt="6" custScaleX="116609" custScaleY="239230" custLinFactNeighborX="1069" custLinFactNeighborY="263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1D52E1-25DF-4E7E-8D75-7C9D4B539D55}" type="pres">
      <dgm:prSet presAssocID="{9A192879-B3B8-4735-B824-6C4FCF200C87}" presName="sp" presStyleCnt="0"/>
      <dgm:spPr/>
    </dgm:pt>
    <dgm:pt modelId="{E3FE15C1-5335-479D-ACEE-AEE0D6E773CF}" type="pres">
      <dgm:prSet presAssocID="{C41AF50D-09EF-4B5A-ABF1-54424170D04D}" presName="arrowAndChildren" presStyleCnt="0"/>
      <dgm:spPr/>
    </dgm:pt>
    <dgm:pt modelId="{3E406FFD-8CB3-4936-AFD0-73A580F78F17}" type="pres">
      <dgm:prSet presAssocID="{C41AF50D-09EF-4B5A-ABF1-54424170D04D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C1094248-8C85-4AB7-B3B6-328DDFF8C1EE}" type="pres">
      <dgm:prSet presAssocID="{C41AF50D-09EF-4B5A-ABF1-54424170D04D}" presName="arrow" presStyleLbl="node1" presStyleIdx="2" presStyleCnt="3" custLinFactNeighborX="953" custLinFactNeighborY="-33"/>
      <dgm:spPr/>
      <dgm:t>
        <a:bodyPr/>
        <a:lstStyle/>
        <a:p>
          <a:endParaRPr lang="ru-RU"/>
        </a:p>
      </dgm:t>
    </dgm:pt>
    <dgm:pt modelId="{9BE46D84-A514-4918-B9C6-7F00E8354BED}" type="pres">
      <dgm:prSet presAssocID="{C41AF50D-09EF-4B5A-ABF1-54424170D04D}" presName="descendantArrow" presStyleCnt="0"/>
      <dgm:spPr/>
    </dgm:pt>
    <dgm:pt modelId="{7AE5F2FB-7D86-4CB9-A28E-E277101BCCF9}" type="pres">
      <dgm:prSet presAssocID="{700B478B-BC0F-4C32-B197-2780BDDF5375}" presName="childTextArrow" presStyleLbl="fgAccFollowNode1" presStyleIdx="4" presStyleCnt="6" custScaleX="92836" custScaleY="1678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9DD42-3BE9-4847-BFDA-33847E1354C0}" type="pres">
      <dgm:prSet presAssocID="{9E50C788-D9DB-4220-B5F3-4ADA62D177DD}" presName="childTextArrow" presStyleLbl="fgAccFollowNode1" presStyleIdx="5" presStyleCnt="6" custScaleY="1678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AED3EA-5252-4A31-9026-8E7BE0745610}" type="presOf" srcId="{93FF9920-A909-4256-A2C0-6E9D126FADC7}" destId="{64DA5330-FF96-47F4-9AF8-EF7B2AF594E3}" srcOrd="0" destOrd="0" presId="urn:microsoft.com/office/officeart/2005/8/layout/process4"/>
    <dgm:cxn modelId="{6D74EA8F-47D6-451F-A296-0108C15AC523}" srcId="{62ADA248-8FC0-4416-A855-5A9B3D317F4C}" destId="{EFD695B0-1FE6-466B-B3B3-369F747F4664}" srcOrd="1" destOrd="0" parTransId="{EDAED3BC-D929-43E2-B7F8-A55E101D282A}" sibTransId="{A29B6AE4-02A5-4A6D-95E4-1FD001299D1E}"/>
    <dgm:cxn modelId="{C38E1565-7C79-4FC2-B5CE-63E1F2C8005F}" srcId="{C41AF50D-09EF-4B5A-ABF1-54424170D04D}" destId="{9E50C788-D9DB-4220-B5F3-4ADA62D177DD}" srcOrd="1" destOrd="0" parTransId="{7BA27976-0FF1-41F5-ADBC-5FF2CFAD031D}" sibTransId="{3F758973-18FD-4A15-B8E5-3B20E31D4E2E}"/>
    <dgm:cxn modelId="{FE992DC3-1F35-4D0B-AFA1-4C3AA622B101}" srcId="{C41AF50D-09EF-4B5A-ABF1-54424170D04D}" destId="{700B478B-BC0F-4C32-B197-2780BDDF5375}" srcOrd="0" destOrd="0" parTransId="{975B83F6-12CD-4650-982E-2511E2F2EA1F}" sibTransId="{50878F9A-FC81-4EE7-8119-2316064E8DB3}"/>
    <dgm:cxn modelId="{CF38CF35-A08E-4D81-8615-6EAFBB7A0F08}" type="presOf" srcId="{9E50C788-D9DB-4220-B5F3-4ADA62D177DD}" destId="{5EB9DD42-3BE9-4847-BFDA-33847E1354C0}" srcOrd="0" destOrd="0" presId="urn:microsoft.com/office/officeart/2005/8/layout/process4"/>
    <dgm:cxn modelId="{882FABC2-A01B-48E9-A9DB-54789A2BEEE3}" type="presOf" srcId="{62ADA248-8FC0-4416-A855-5A9B3D317F4C}" destId="{1E652E8B-D6AD-4A11-B238-F3A496AD2991}" srcOrd="0" destOrd="0" presId="urn:microsoft.com/office/officeart/2005/8/layout/process4"/>
    <dgm:cxn modelId="{EBF88BEC-7C3E-41FE-BA4D-7F95EC8FD5F8}" srcId="{62ADA248-8FC0-4416-A855-5A9B3D317F4C}" destId="{BD068BB9-560A-458E-970B-F562365B6791}" srcOrd="2" destOrd="0" parTransId="{F794C500-F858-47AE-9F6B-EB63E967D066}" sibTransId="{F7BF5A19-20B8-473D-B2B8-8BB3733C0A7C}"/>
    <dgm:cxn modelId="{E58B0CF4-3012-42E4-86FE-61A21A72B160}" srcId="{EFD695B0-1FE6-466B-B3B3-369F747F4664}" destId="{CA3D4285-6135-4DAE-B6AF-37BBFD47B1B2}" srcOrd="1" destOrd="0" parTransId="{7CC8FA8F-9C4F-4D5F-B55D-5C870485F698}" sibTransId="{F4A660E3-A2CB-4929-A586-0411B9FC135F}"/>
    <dgm:cxn modelId="{02653C15-782E-47E6-AC46-32BA0759BB92}" type="presOf" srcId="{B9B105E5-1B00-45E8-8152-A1170AB842E9}" destId="{9FAF7EAC-2095-4402-B65F-D2A97F84CC06}" srcOrd="0" destOrd="0" presId="urn:microsoft.com/office/officeart/2005/8/layout/process4"/>
    <dgm:cxn modelId="{2D53D9DD-CEC4-429D-B6B8-149FC6D1CA87}" type="presOf" srcId="{BD068BB9-560A-458E-970B-F562365B6791}" destId="{B65B16F9-D866-4A91-AB8C-7720BE0DBE3F}" srcOrd="1" destOrd="0" presId="urn:microsoft.com/office/officeart/2005/8/layout/process4"/>
    <dgm:cxn modelId="{34F56CFF-4323-4F01-931D-11AEF72CBF9D}" srcId="{BD068BB9-560A-458E-970B-F562365B6791}" destId="{93FF9920-A909-4256-A2C0-6E9D126FADC7}" srcOrd="1" destOrd="0" parTransId="{A2171686-FE35-4890-9C00-3B23BF9C9E6F}" sibTransId="{2F3A1C72-E4BB-4104-8750-31F2B841BD59}"/>
    <dgm:cxn modelId="{4B290311-1C9F-4804-A30E-EA9CD2D288A0}" type="presOf" srcId="{C41AF50D-09EF-4B5A-ABF1-54424170D04D}" destId="{3E406FFD-8CB3-4936-AFD0-73A580F78F17}" srcOrd="0" destOrd="0" presId="urn:microsoft.com/office/officeart/2005/8/layout/process4"/>
    <dgm:cxn modelId="{72A4E57F-DDC7-46FD-95CF-B594F42EB8F5}" srcId="{BD068BB9-560A-458E-970B-F562365B6791}" destId="{B9B105E5-1B00-45E8-8152-A1170AB842E9}" srcOrd="0" destOrd="0" parTransId="{29FF5952-02B4-41D7-9B18-56C9D084AB6F}" sibTransId="{C8CF5A0C-0BB2-4DB7-84B1-B34D93971F29}"/>
    <dgm:cxn modelId="{FB939194-FE49-46B8-88B8-F21F84FD1C2E}" srcId="{62ADA248-8FC0-4416-A855-5A9B3D317F4C}" destId="{C41AF50D-09EF-4B5A-ABF1-54424170D04D}" srcOrd="0" destOrd="0" parTransId="{EC771336-BAC2-4625-8A33-BDBD64BF603C}" sibTransId="{9A192879-B3B8-4735-B824-6C4FCF200C87}"/>
    <dgm:cxn modelId="{2239A4D6-2A05-48E1-8767-9A077067010B}" type="presOf" srcId="{0EDBD1A3-7750-4F0E-8D8D-5635CEC002CC}" destId="{84A53F4B-1503-4B14-B615-091246B387FB}" srcOrd="0" destOrd="0" presId="urn:microsoft.com/office/officeart/2005/8/layout/process4"/>
    <dgm:cxn modelId="{2FD17102-1F64-460E-9647-B003847E098F}" type="presOf" srcId="{EFD695B0-1FE6-466B-B3B3-369F747F4664}" destId="{D801408C-CE65-4E2C-B826-D231415BFF8A}" srcOrd="1" destOrd="0" presId="urn:microsoft.com/office/officeart/2005/8/layout/process4"/>
    <dgm:cxn modelId="{635ED0FC-E264-4DEB-B350-95305543A16B}" type="presOf" srcId="{BD068BB9-560A-458E-970B-F562365B6791}" destId="{A679F364-3469-46DD-A368-28D9AAEF3662}" srcOrd="0" destOrd="0" presId="urn:microsoft.com/office/officeart/2005/8/layout/process4"/>
    <dgm:cxn modelId="{11F828B9-B697-4D43-818B-87D9CBE37D59}" type="presOf" srcId="{EFD695B0-1FE6-466B-B3B3-369F747F4664}" destId="{98130997-26B9-4754-AEEE-77AF733C669A}" srcOrd="0" destOrd="0" presId="urn:microsoft.com/office/officeart/2005/8/layout/process4"/>
    <dgm:cxn modelId="{3A5DA556-3D0F-4ADC-B4B0-AF0FA6AFEF25}" srcId="{EFD695B0-1FE6-466B-B3B3-369F747F4664}" destId="{0EDBD1A3-7750-4F0E-8D8D-5635CEC002CC}" srcOrd="0" destOrd="0" parTransId="{88FF09B1-5CB3-4930-9A83-095A8B163929}" sibTransId="{894D2ED9-643A-4786-8201-7E29CF8FDB90}"/>
    <dgm:cxn modelId="{3AC230B6-9CCC-4AEB-B6A8-395B63ADE5D1}" type="presOf" srcId="{CA3D4285-6135-4DAE-B6AF-37BBFD47B1B2}" destId="{D27D0649-2557-44FA-BF3B-4D912F0A541B}" srcOrd="0" destOrd="0" presId="urn:microsoft.com/office/officeart/2005/8/layout/process4"/>
    <dgm:cxn modelId="{A9DFBD52-BD69-4AFB-AD64-EB3943176CF0}" type="presOf" srcId="{C41AF50D-09EF-4B5A-ABF1-54424170D04D}" destId="{C1094248-8C85-4AB7-B3B6-328DDFF8C1EE}" srcOrd="1" destOrd="0" presId="urn:microsoft.com/office/officeart/2005/8/layout/process4"/>
    <dgm:cxn modelId="{602E2ED0-5406-4B2D-9745-05AA32673496}" type="presOf" srcId="{700B478B-BC0F-4C32-B197-2780BDDF5375}" destId="{7AE5F2FB-7D86-4CB9-A28E-E277101BCCF9}" srcOrd="0" destOrd="0" presId="urn:microsoft.com/office/officeart/2005/8/layout/process4"/>
    <dgm:cxn modelId="{A1E91449-C3B7-4DD8-B052-2F4279EB10EE}" type="presParOf" srcId="{1E652E8B-D6AD-4A11-B238-F3A496AD2991}" destId="{9B1DC48E-C49B-452B-97AB-0C321E808C6C}" srcOrd="0" destOrd="0" presId="urn:microsoft.com/office/officeart/2005/8/layout/process4"/>
    <dgm:cxn modelId="{4D7CDCE0-D6B1-4446-B49B-3292D01590EB}" type="presParOf" srcId="{9B1DC48E-C49B-452B-97AB-0C321E808C6C}" destId="{A679F364-3469-46DD-A368-28D9AAEF3662}" srcOrd="0" destOrd="0" presId="urn:microsoft.com/office/officeart/2005/8/layout/process4"/>
    <dgm:cxn modelId="{1DFB2B99-77CF-46BA-8FAA-F9EAB8A5DBEC}" type="presParOf" srcId="{9B1DC48E-C49B-452B-97AB-0C321E808C6C}" destId="{B65B16F9-D866-4A91-AB8C-7720BE0DBE3F}" srcOrd="1" destOrd="0" presId="urn:microsoft.com/office/officeart/2005/8/layout/process4"/>
    <dgm:cxn modelId="{F74447C5-422A-468B-B99C-0C2DEC7671DD}" type="presParOf" srcId="{9B1DC48E-C49B-452B-97AB-0C321E808C6C}" destId="{049BD356-1B20-4C9E-A56C-8A5EC387A9AE}" srcOrd="2" destOrd="0" presId="urn:microsoft.com/office/officeart/2005/8/layout/process4"/>
    <dgm:cxn modelId="{CD4F6076-A9AC-4FE2-931F-CAFDC16BA951}" type="presParOf" srcId="{049BD356-1B20-4C9E-A56C-8A5EC387A9AE}" destId="{9FAF7EAC-2095-4402-B65F-D2A97F84CC06}" srcOrd="0" destOrd="0" presId="urn:microsoft.com/office/officeart/2005/8/layout/process4"/>
    <dgm:cxn modelId="{6E8081E0-9091-4A4A-AD2D-6EF8B0B853A8}" type="presParOf" srcId="{049BD356-1B20-4C9E-A56C-8A5EC387A9AE}" destId="{64DA5330-FF96-47F4-9AF8-EF7B2AF594E3}" srcOrd="1" destOrd="0" presId="urn:microsoft.com/office/officeart/2005/8/layout/process4"/>
    <dgm:cxn modelId="{298A6593-D6DB-4DFA-A727-B6FDF7FE9969}" type="presParOf" srcId="{1E652E8B-D6AD-4A11-B238-F3A496AD2991}" destId="{BD7CCAD8-2107-4FC5-AAEF-EAC753DD5A3E}" srcOrd="1" destOrd="0" presId="urn:microsoft.com/office/officeart/2005/8/layout/process4"/>
    <dgm:cxn modelId="{C1B272CE-AA22-432B-9E8E-FAC6A8B802F5}" type="presParOf" srcId="{1E652E8B-D6AD-4A11-B238-F3A496AD2991}" destId="{D4117F83-4148-497A-9066-776823187C71}" srcOrd="2" destOrd="0" presId="urn:microsoft.com/office/officeart/2005/8/layout/process4"/>
    <dgm:cxn modelId="{6E57080D-2AA8-4A31-99D0-E67B9621B81F}" type="presParOf" srcId="{D4117F83-4148-497A-9066-776823187C71}" destId="{98130997-26B9-4754-AEEE-77AF733C669A}" srcOrd="0" destOrd="0" presId="urn:microsoft.com/office/officeart/2005/8/layout/process4"/>
    <dgm:cxn modelId="{DE7C92DA-9443-426C-98FC-725FBE6A993A}" type="presParOf" srcId="{D4117F83-4148-497A-9066-776823187C71}" destId="{D801408C-CE65-4E2C-B826-D231415BFF8A}" srcOrd="1" destOrd="0" presId="urn:microsoft.com/office/officeart/2005/8/layout/process4"/>
    <dgm:cxn modelId="{77E7AD86-5DA2-4235-B398-1BABA32CDA37}" type="presParOf" srcId="{D4117F83-4148-497A-9066-776823187C71}" destId="{9977129E-0479-4F3F-94A0-3DFBAD9E622D}" srcOrd="2" destOrd="0" presId="urn:microsoft.com/office/officeart/2005/8/layout/process4"/>
    <dgm:cxn modelId="{C0C73383-0C7E-4B74-B6B0-4973E1F7D0FC}" type="presParOf" srcId="{9977129E-0479-4F3F-94A0-3DFBAD9E622D}" destId="{84A53F4B-1503-4B14-B615-091246B387FB}" srcOrd="0" destOrd="0" presId="urn:microsoft.com/office/officeart/2005/8/layout/process4"/>
    <dgm:cxn modelId="{E63FAA2E-DFAA-449E-94D3-B2B655FD8FF5}" type="presParOf" srcId="{9977129E-0479-4F3F-94A0-3DFBAD9E622D}" destId="{D27D0649-2557-44FA-BF3B-4D912F0A541B}" srcOrd="1" destOrd="0" presId="urn:microsoft.com/office/officeart/2005/8/layout/process4"/>
    <dgm:cxn modelId="{1B105B8B-41E2-4681-9237-4FABA0B85E16}" type="presParOf" srcId="{1E652E8B-D6AD-4A11-B238-F3A496AD2991}" destId="{5A1D52E1-25DF-4E7E-8D75-7C9D4B539D55}" srcOrd="3" destOrd="0" presId="urn:microsoft.com/office/officeart/2005/8/layout/process4"/>
    <dgm:cxn modelId="{7DCDA460-F0EA-47C2-A43B-E8D43BCC74C8}" type="presParOf" srcId="{1E652E8B-D6AD-4A11-B238-F3A496AD2991}" destId="{E3FE15C1-5335-479D-ACEE-AEE0D6E773CF}" srcOrd="4" destOrd="0" presId="urn:microsoft.com/office/officeart/2005/8/layout/process4"/>
    <dgm:cxn modelId="{9A70362C-BE3C-467F-9428-D3A5C7D534EA}" type="presParOf" srcId="{E3FE15C1-5335-479D-ACEE-AEE0D6E773CF}" destId="{3E406FFD-8CB3-4936-AFD0-73A580F78F17}" srcOrd="0" destOrd="0" presId="urn:microsoft.com/office/officeart/2005/8/layout/process4"/>
    <dgm:cxn modelId="{02C4EAA2-4E74-485D-A169-A6D74BFF6717}" type="presParOf" srcId="{E3FE15C1-5335-479D-ACEE-AEE0D6E773CF}" destId="{C1094248-8C85-4AB7-B3B6-328DDFF8C1EE}" srcOrd="1" destOrd="0" presId="urn:microsoft.com/office/officeart/2005/8/layout/process4"/>
    <dgm:cxn modelId="{CDC593B8-DCBF-4EDF-8262-189F28A34937}" type="presParOf" srcId="{E3FE15C1-5335-479D-ACEE-AEE0D6E773CF}" destId="{9BE46D84-A514-4918-B9C6-7F00E8354BED}" srcOrd="2" destOrd="0" presId="urn:microsoft.com/office/officeart/2005/8/layout/process4"/>
    <dgm:cxn modelId="{A289BE76-62EC-49FE-B43E-7A36C157BFED}" type="presParOf" srcId="{9BE46D84-A514-4918-B9C6-7F00E8354BED}" destId="{7AE5F2FB-7D86-4CB9-A28E-E277101BCCF9}" srcOrd="0" destOrd="0" presId="urn:microsoft.com/office/officeart/2005/8/layout/process4"/>
    <dgm:cxn modelId="{CAF64E4B-459E-41A6-86D1-5A0C646C2791}" type="presParOf" srcId="{9BE46D84-A514-4918-B9C6-7F00E8354BED}" destId="{5EB9DD42-3BE9-4847-BFDA-33847E1354C0}" srcOrd="1" destOrd="0" presId="urn:microsoft.com/office/officeart/2005/8/layout/process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57EC00-158B-41E9-A370-D07BCC630917}" type="datetimeFigureOut">
              <a:rPr lang="ru-RU" smtClean="0"/>
              <a:pPr/>
              <a:t>26.02.2010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31555-5E7E-4323-B602-94C8820F6B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31555-5E7E-4323-B602-94C8820F6B8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31555-5E7E-4323-B602-94C8820F6B8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31555-5E7E-4323-B602-94C8820F6B8A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31555-5E7E-4323-B602-94C8820F6B8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31555-5E7E-4323-B602-94C8820F6B8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31555-5E7E-4323-B602-94C8820F6B8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31555-5E7E-4323-B602-94C8820F6B8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31555-5E7E-4323-B602-94C8820F6B8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31555-5E7E-4323-B602-94C8820F6B8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31555-5E7E-4323-B602-94C8820F6B8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31555-5E7E-4323-B602-94C8820F6B8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B795D4-B8EB-4FAD-B580-7E218AB715A0}" type="datetimeFigureOut">
              <a:rPr lang="ru-RU" smtClean="0"/>
              <a:pPr/>
              <a:t>26.02.2010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02B932-3D76-4DF8-BE39-12DC0FAB94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B795D4-B8EB-4FAD-B580-7E218AB715A0}" type="datetimeFigureOut">
              <a:rPr lang="ru-RU" smtClean="0"/>
              <a:pPr/>
              <a:t>26.02.2010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02B932-3D76-4DF8-BE39-12DC0FAB9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B795D4-B8EB-4FAD-B580-7E218AB715A0}" type="datetimeFigureOut">
              <a:rPr lang="ru-RU" smtClean="0"/>
              <a:pPr/>
              <a:t>26.02.2010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02B932-3D76-4DF8-BE39-12DC0FAB9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B795D4-B8EB-4FAD-B580-7E218AB715A0}" type="datetimeFigureOut">
              <a:rPr lang="ru-RU" smtClean="0"/>
              <a:pPr/>
              <a:t>26.02.2010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02B932-3D76-4DF8-BE39-12DC0FAB9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B795D4-B8EB-4FAD-B580-7E218AB715A0}" type="datetimeFigureOut">
              <a:rPr lang="ru-RU" smtClean="0"/>
              <a:pPr/>
              <a:t>26.02.2010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02B932-3D76-4DF8-BE39-12DC0FAB94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B795D4-B8EB-4FAD-B580-7E218AB715A0}" type="datetimeFigureOut">
              <a:rPr lang="ru-RU" smtClean="0"/>
              <a:pPr/>
              <a:t>26.02.2010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02B932-3D76-4DF8-BE39-12DC0FAB9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B795D4-B8EB-4FAD-B580-7E218AB715A0}" type="datetimeFigureOut">
              <a:rPr lang="ru-RU" smtClean="0"/>
              <a:pPr/>
              <a:t>26.02.2010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02B932-3D76-4DF8-BE39-12DC0FAB9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B795D4-B8EB-4FAD-B580-7E218AB715A0}" type="datetimeFigureOut">
              <a:rPr lang="ru-RU" smtClean="0"/>
              <a:pPr/>
              <a:t>26.02.2010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02B932-3D76-4DF8-BE39-12DC0FAB9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B795D4-B8EB-4FAD-B580-7E218AB715A0}" type="datetimeFigureOut">
              <a:rPr lang="ru-RU" smtClean="0"/>
              <a:pPr/>
              <a:t>26.02.2010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02B932-3D76-4DF8-BE39-12DC0FAB94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B795D4-B8EB-4FAD-B580-7E218AB715A0}" type="datetimeFigureOut">
              <a:rPr lang="ru-RU" smtClean="0"/>
              <a:pPr/>
              <a:t>26.02.2010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02B932-3D76-4DF8-BE39-12DC0FAB94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B795D4-B8EB-4FAD-B580-7E218AB715A0}" type="datetimeFigureOut">
              <a:rPr lang="ru-RU" smtClean="0"/>
              <a:pPr/>
              <a:t>26.02.2010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02B932-3D76-4DF8-BE39-12DC0FAB94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9B795D4-B8EB-4FAD-B580-7E218AB715A0}" type="datetimeFigureOut">
              <a:rPr lang="ru-RU" smtClean="0"/>
              <a:pPr/>
              <a:t>26.02.2010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02B932-3D76-4DF8-BE39-12DC0FAB94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bnj\&#1056;&#1072;&#1073;&#1086;&#1095;&#1080;&#1081;%20&#1089;&#1090;&#1086;&#1083;\&#1054;&#1090;&#1082;&#1088;&#1099;&#1090;&#1099;&#1081;%20&#1091;&#1088;&#1086;&#1082;\m28.wma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bnj\&#1056;&#1072;&#1073;&#1086;&#1095;&#1080;&#1081;%20&#1089;&#1090;&#1086;&#1083;\&#1054;&#1090;&#1082;&#1088;&#1099;&#1090;&#1099;&#1081;%20&#1091;&#1088;&#1086;&#1082;\m23.wma" TargetMode="Externa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14810" y="285728"/>
            <a:ext cx="4764382" cy="229078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Открытый урок по</a:t>
            </a:r>
          </a:p>
          <a:p>
            <a:pPr algn="ctr"/>
            <a:endParaRPr lang="ru-RU" sz="36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 повести А.С.Пушкина</a:t>
            </a:r>
          </a:p>
          <a:p>
            <a:pPr algn="ctr"/>
            <a:endParaRPr lang="ru-RU" sz="36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 «Капитанская дочка»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7" descr="447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571744"/>
            <a:ext cx="2264274" cy="3719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929190" y="4857760"/>
            <a:ext cx="40719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Выполнила: учитель русского языка и литературы МОУ «Первомайская средняя общеобразовательная школа» </a:t>
            </a:r>
            <a:r>
              <a:rPr lang="ru-RU" dirty="0" err="1" smtClean="0"/>
              <a:t>с.Черемное</a:t>
            </a:r>
            <a:r>
              <a:rPr lang="ru-RU" dirty="0" smtClean="0"/>
              <a:t> Павловского района Алтайского края Богданова Н.Г.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1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571481"/>
            <a:ext cx="8540197" cy="626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3108" y="142852"/>
            <a:ext cx="5286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err="1" smtClean="0">
                <a:solidFill>
                  <a:schemeClr val="accent3">
                    <a:lumMod val="50000"/>
                  </a:schemeClr>
                </a:solidFill>
              </a:rPr>
              <a:t>Белогорская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 крепость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571480"/>
            <a:ext cx="785818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/>
              <a:t>дорога жизни,</a:t>
            </a:r>
          </a:p>
          <a:p>
            <a:r>
              <a:rPr lang="ru-RU" sz="4000" b="1" i="1" dirty="0" smtClean="0"/>
              <a:t>жизненный путь,</a:t>
            </a:r>
          </a:p>
          <a:p>
            <a:r>
              <a:rPr lang="ru-RU" sz="4000" b="1" i="1" dirty="0" smtClean="0"/>
              <a:t>дорога к счастью,</a:t>
            </a:r>
          </a:p>
          <a:p>
            <a:r>
              <a:rPr lang="ru-RU" sz="4000" b="1" i="1" dirty="0" smtClean="0"/>
              <a:t>дорога чести,</a:t>
            </a:r>
          </a:p>
          <a:p>
            <a:r>
              <a:rPr lang="ru-RU" sz="4000" b="1" i="1" dirty="0" smtClean="0"/>
              <a:t>заблудиться по дороге жизни…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2976" y="1785926"/>
            <a:ext cx="3500462" cy="4429156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Грозные  бастионы, башни, вал.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Начальник – строгий, сердитый старик, готовый за всякую безделицу сажать под арест на хлеб и воду.</a:t>
            </a:r>
          </a:p>
          <a:p>
            <a:endParaRPr lang="ru-RU" dirty="0" smtClean="0">
              <a:solidFill>
                <a:srgbClr val="0070C0"/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714356"/>
            <a:ext cx="4500594" cy="6000792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Деревушка, окружённая забором.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Скривившаяся мельница.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Старая чугунная пушка у ворот.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Старый инвалид нашивал заплату.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Старушка в телогрейке с платком.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Кривой старичок в офицерском мундире.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«Никто не встретил меня».</a:t>
            </a:r>
          </a:p>
          <a:p>
            <a:endParaRPr lang="ru-RU" dirty="0" smtClean="0">
              <a:solidFill>
                <a:srgbClr val="0070C0"/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-24"/>
            <a:ext cx="34290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Представления Гринёва о боевой крепости: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214942" y="129581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Реальная картина:</a:t>
            </a:r>
            <a:endParaRPr lang="ru-RU" sz="3200" b="1" dirty="0" smtClean="0">
              <a:solidFill>
                <a:srgbClr val="0070C0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1285852" y="3500438"/>
            <a:ext cx="6573090" cy="79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1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57269"/>
            <a:ext cx="8286808" cy="6076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3108" y="142852"/>
            <a:ext cx="5286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err="1" smtClean="0">
                <a:solidFill>
                  <a:schemeClr val="accent3">
                    <a:lumMod val="50000"/>
                  </a:schemeClr>
                </a:solidFill>
              </a:rPr>
              <a:t>Белогорская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 крепость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«Капитанская дочка». Художник М.Нестеров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94952" y="1285860"/>
            <a:ext cx="4549048" cy="282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8" descr="6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648" y="369652"/>
            <a:ext cx="4421352" cy="6289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500694" y="4586125"/>
            <a:ext cx="3214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Семейство Мироновых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57242" y="141269"/>
            <a:ext cx="8229600" cy="715963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b="1" dirty="0" smtClean="0">
                <a:solidFill>
                  <a:srgbClr val="663300"/>
                </a:solidFill>
                <a:latin typeface="Monotype Corsiva" pitchFamily="66" charset="0"/>
              </a:rPr>
              <a:t>Семья Гринёвых</a:t>
            </a:r>
          </a:p>
        </p:txBody>
      </p:sp>
      <p:pic>
        <p:nvPicPr>
          <p:cNvPr id="7172" name="Picture 4" descr="B29CC89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937262"/>
            <a:ext cx="4500593" cy="57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5"/>
          <p:cNvSpPr txBox="1">
            <a:spLocks noChangeArrowheads="1"/>
          </p:cNvSpPr>
          <p:nvPr/>
        </p:nvSpPr>
        <p:spPr bwMode="auto">
          <a:xfrm>
            <a:off x="4429124" y="357166"/>
            <a:ext cx="4464050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Долг </a:t>
            </a:r>
            <a:r>
              <a:rPr lang="ru-RU" sz="1800" b="1" i="1" dirty="0" smtClean="0">
                <a:solidFill>
                  <a:srgbClr val="0070C0"/>
                </a:solidFill>
              </a:rPr>
              <a:t>— </a:t>
            </a:r>
            <a:r>
              <a:rPr lang="ru-RU" sz="1800" b="1" i="1" dirty="0">
                <a:solidFill>
                  <a:srgbClr val="0070C0"/>
                </a:solidFill>
              </a:rPr>
              <a:t>то же, что обязанность. Человек долга — тот, кто честно выполняет свои обязательства.</a:t>
            </a:r>
          </a:p>
          <a:p>
            <a:endParaRPr lang="ru-RU" sz="1800" b="1" i="1" dirty="0">
              <a:solidFill>
                <a:srgbClr val="E2A700"/>
              </a:solidFill>
            </a:endParaRPr>
          </a:p>
          <a:p>
            <a:r>
              <a:rPr lang="ru-RU" sz="2800" b="1" i="1" dirty="0" smtClean="0">
                <a:solidFill>
                  <a:srgbClr val="C00000"/>
                </a:solidFill>
              </a:rPr>
              <a:t>Совесть</a:t>
            </a:r>
            <a:r>
              <a:rPr lang="ru-RU" sz="1800" b="1" i="1" dirty="0" smtClean="0">
                <a:solidFill>
                  <a:srgbClr val="0070C0"/>
                </a:solidFill>
              </a:rPr>
              <a:t>— </a:t>
            </a:r>
            <a:r>
              <a:rPr lang="ru-RU" sz="1800" b="1" i="1" dirty="0">
                <a:solidFill>
                  <a:srgbClr val="0070C0"/>
                </a:solidFill>
              </a:rPr>
              <a:t>чувство нравственной ответственности за свое поведение перед окружающими людьми, обществом. Со спокойной совестью делать что-нибудь (будучи уверенным в своей правоте).</a:t>
            </a:r>
          </a:p>
          <a:p>
            <a:endParaRPr lang="ru-RU" sz="1800" b="1" i="1" dirty="0">
              <a:solidFill>
                <a:srgbClr val="E2A700"/>
              </a:solidFill>
            </a:endParaRPr>
          </a:p>
          <a:p>
            <a:r>
              <a:rPr lang="ru-RU" sz="2800" b="1" i="1" dirty="0">
                <a:solidFill>
                  <a:srgbClr val="C00000"/>
                </a:solidFill>
              </a:rPr>
              <a:t>Честь </a:t>
            </a:r>
            <a:r>
              <a:rPr lang="ru-RU" sz="1800" b="1" i="1" dirty="0" smtClean="0">
                <a:solidFill>
                  <a:srgbClr val="0070C0"/>
                </a:solidFill>
              </a:rPr>
              <a:t>— 1. Достойные уважения и гордости моральные качества человека, его </a:t>
            </a:r>
            <a:r>
              <a:rPr lang="ru-RU" sz="1800" b="1" i="1" dirty="0">
                <a:solidFill>
                  <a:srgbClr val="0070C0"/>
                </a:solidFill>
              </a:rPr>
              <a:t>соответствующие принципы. Долг чести. Суд чести (офицерский). </a:t>
            </a:r>
            <a:r>
              <a:rPr lang="ru-RU" sz="1800" b="1" i="1" dirty="0" smtClean="0">
                <a:solidFill>
                  <a:srgbClr val="0070C0"/>
                </a:solidFill>
              </a:rPr>
              <a:t>	          2</a:t>
            </a:r>
            <a:r>
              <a:rPr lang="ru-RU" sz="1800" b="1" i="1" dirty="0">
                <a:solidFill>
                  <a:srgbClr val="0070C0"/>
                </a:solidFill>
              </a:rPr>
              <a:t>. Хорошая, незапятнанная репутация, доброе имя. 3. Целомудрие, непорочность. 4. Почет, уважение.</a:t>
            </a:r>
          </a:p>
          <a:p>
            <a:r>
              <a:rPr lang="ru-RU" sz="2800" b="1" i="1" dirty="0">
                <a:solidFill>
                  <a:srgbClr val="C00000"/>
                </a:solidFill>
              </a:rPr>
              <a:t>Благородство </a:t>
            </a:r>
            <a:r>
              <a:rPr lang="ru-RU" sz="1800" b="1" i="1" dirty="0">
                <a:solidFill>
                  <a:srgbClr val="0070C0"/>
                </a:solidFill>
              </a:rPr>
              <a:t>— высокая нравственность, самоотверженность и честность.</a:t>
            </a:r>
          </a:p>
        </p:txBody>
      </p:sp>
      <p:pic>
        <p:nvPicPr>
          <p:cNvPr id="20483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950" y="333375"/>
            <a:ext cx="4254500" cy="611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35608" y="214290"/>
            <a:ext cx="7498080" cy="1000132"/>
          </a:xfrm>
        </p:spPr>
        <p:txBody>
          <a:bodyPr/>
          <a:lstStyle/>
          <a:p>
            <a:pPr algn="ctr"/>
            <a:r>
              <a:rPr lang="ru-RU" b="1" i="1" dirty="0" smtClean="0"/>
              <a:t>Значение эпиграфа</a:t>
            </a:r>
            <a:endParaRPr lang="ru-RU" b="1" i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786182" y="1357298"/>
            <a:ext cx="5214974" cy="40529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Мы в 		     живём,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Хлеб едим и воду пьём;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А как лютые враги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Придут к нам на пироги,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Зададим гостям пирушку: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Зарядим картечью пушку.</a:t>
            </a:r>
          </a:p>
          <a:p>
            <a:pPr algn="r">
              <a:buNone/>
            </a:pPr>
            <a:r>
              <a:rPr lang="ru-RU" sz="2800" dirty="0" smtClean="0"/>
              <a:t>Солдатская песня.</a:t>
            </a:r>
          </a:p>
        </p:txBody>
      </p:sp>
      <p:pic>
        <p:nvPicPr>
          <p:cNvPr id="6" name="Picture 6" descr="10001261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127351"/>
            <a:ext cx="3286148" cy="3945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935206" y="1357298"/>
            <a:ext cx="21371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Фортеции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2500298" y="5556609"/>
            <a:ext cx="65008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None/>
            </a:pPr>
            <a:r>
              <a:rPr lang="ru-RU" sz="3200" b="1" i="1" dirty="0" smtClean="0">
                <a:solidFill>
                  <a:srgbClr val="7030A0"/>
                </a:solidFill>
              </a:rPr>
              <a:t>Старинные люди, мой батюшка.</a:t>
            </a:r>
          </a:p>
          <a:p>
            <a:pPr algn="r">
              <a:buNone/>
            </a:pPr>
            <a:r>
              <a:rPr lang="ru-RU" sz="2800" dirty="0" smtClean="0"/>
              <a:t>«Недоросль»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F9612BB8"/>
          <p:cNvPicPr>
            <a:picLocks noChangeAspect="1" noChangeArrowheads="1"/>
          </p:cNvPicPr>
          <p:nvPr/>
        </p:nvPicPr>
        <p:blipFill>
          <a:blip r:embed="rId4">
            <a:lum bright="18000" contrast="12000"/>
          </a:blip>
          <a:srcRect/>
          <a:stretch>
            <a:fillRect/>
          </a:stretch>
        </p:blipFill>
        <p:spPr bwMode="auto">
          <a:xfrm>
            <a:off x="285720" y="571480"/>
            <a:ext cx="4572032" cy="6129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214942" y="571480"/>
            <a:ext cx="34290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</a:rPr>
              <a:t>Маша Миронова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4942" y="3057125"/>
            <a:ext cx="378621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0070C0"/>
                </a:solidFill>
              </a:rPr>
              <a:t>«…нельзя было её узнать и</a:t>
            </a:r>
          </a:p>
          <a:p>
            <a:r>
              <a:rPr lang="ru-RU" sz="4400" b="1" i="1" dirty="0" smtClean="0">
                <a:solidFill>
                  <a:srgbClr val="0070C0"/>
                </a:solidFill>
              </a:rPr>
              <a:t>не полюбить»</a:t>
            </a:r>
            <a:endParaRPr lang="ru-RU" sz="4400" b="1" i="1" dirty="0">
              <a:solidFill>
                <a:srgbClr val="0070C0"/>
              </a:solidFill>
            </a:endParaRPr>
          </a:p>
        </p:txBody>
      </p:sp>
      <p:pic>
        <p:nvPicPr>
          <p:cNvPr id="6" name="m28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500034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2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numSld="1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Гринёв</a:t>
            </a:r>
            <a:r>
              <a:rPr lang="ru-RU" b="1" i="1" dirty="0" smtClean="0"/>
              <a:t> </a:t>
            </a:r>
            <a:r>
              <a:rPr lang="ru-RU" b="1" i="1" dirty="0" smtClean="0">
                <a:solidFill>
                  <a:srgbClr val="00B050"/>
                </a:solidFill>
              </a:rPr>
              <a:t>и</a:t>
            </a:r>
            <a:r>
              <a:rPr lang="ru-RU" b="1" i="1" dirty="0" smtClean="0"/>
              <a:t> </a:t>
            </a:r>
            <a:r>
              <a:rPr lang="ru-RU" b="1" i="1" dirty="0" smtClean="0">
                <a:solidFill>
                  <a:schemeClr val="tx1"/>
                </a:solidFill>
              </a:rPr>
              <a:t>Швабрин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643306" y="1571612"/>
            <a:ext cx="5357818" cy="478634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71538" y="1571612"/>
            <a:ext cx="5357850" cy="485778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357686" y="1142984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общее</a:t>
            </a:r>
            <a:endParaRPr lang="ru-RU" sz="3200" b="1" dirty="0">
              <a:solidFill>
                <a:srgbClr val="00B050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3357554" y="1142984"/>
            <a:ext cx="642942" cy="35719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143636" y="1142984"/>
            <a:ext cx="642942" cy="357190"/>
          </a:xfrm>
          <a:prstGeom prst="straightConnector1">
            <a:avLst/>
          </a:prstGeom>
          <a:ln w="5715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000496" y="2071678"/>
            <a:ext cx="21087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Оба   дворяне,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офицеры, служат в </a:t>
            </a:r>
            <a:r>
              <a:rPr lang="ru-RU" sz="2400" b="1" dirty="0" err="1" smtClean="0">
                <a:solidFill>
                  <a:srgbClr val="00B050"/>
                </a:solidFill>
              </a:rPr>
              <a:t>Белогорской</a:t>
            </a:r>
            <a:endParaRPr lang="ru-RU" sz="2400" b="1" dirty="0" smtClean="0">
              <a:solidFill>
                <a:srgbClr val="00B05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крепости, влюблены в Машу Миронову</a:t>
            </a:r>
            <a:r>
              <a:rPr lang="ru-RU" sz="2400" dirty="0" smtClean="0">
                <a:solidFill>
                  <a:srgbClr val="00B050"/>
                </a:solidFill>
              </a:rPr>
              <a:t>.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85918" y="2214554"/>
            <a:ext cx="20174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1.С симпатией и  любовью, с дружеской улыбкой, искренне любит и считает своей семьёй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43702" y="3143248"/>
            <a:ext cx="24288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1.Насмешливо, с издёвкой, </a:t>
            </a:r>
          </a:p>
          <a:p>
            <a:r>
              <a:rPr lang="ru-RU" sz="2400" b="1" dirty="0" smtClean="0"/>
              <a:t>распространяет</a:t>
            </a:r>
          </a:p>
          <a:p>
            <a:r>
              <a:rPr lang="ru-RU" sz="2400" b="1" dirty="0" smtClean="0"/>
              <a:t>клевету.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763713" y="188913"/>
            <a:ext cx="5256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Глава 4. </a:t>
            </a:r>
            <a:r>
              <a:rPr lang="ru-RU" sz="4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</a:t>
            </a:r>
            <a:r>
              <a:rPr lang="ru-RU" sz="4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Поединок</a:t>
            </a:r>
            <a:r>
              <a:rPr lang="ru-RU" sz="4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»</a:t>
            </a:r>
          </a:p>
        </p:txBody>
      </p:sp>
      <p:pic>
        <p:nvPicPr>
          <p:cNvPr id="26627" name="Picture 3" descr="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804755"/>
            <a:ext cx="3957636" cy="5837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857231"/>
            <a:ext cx="4071966" cy="5918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285728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Понимание взрослости</a:t>
            </a:r>
            <a:br>
              <a:rPr lang="ru-RU" b="1" i="1" dirty="0" smtClean="0"/>
            </a:br>
            <a:r>
              <a:rPr lang="ru-RU" b="1" i="1" dirty="0" smtClean="0"/>
              <a:t>Петром Гринёвым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7522" y="4572008"/>
            <a:ext cx="6426510" cy="22859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«Но я хотел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вырваться на волю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и доказать, что я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уже не ребёнок.»</a:t>
            </a:r>
          </a:p>
          <a:p>
            <a:pPr>
              <a:buNone/>
            </a:pP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Picture 7" descr="447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785926"/>
            <a:ext cx="2571768" cy="4218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786182" y="1500174"/>
            <a:ext cx="507209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«Мысль о службе сливалась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 во мне с мыслями о свободе, об удовольствиях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петербургской жизни.»</a:t>
            </a:r>
          </a:p>
          <a:p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6715140" y="6429396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(из </a:t>
            </a:r>
            <a:r>
              <a:rPr lang="ru-RU" smtClean="0"/>
              <a:t>1 главы)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20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20"/>
                            </p:stCondLst>
                            <p:childTnLst>
                              <p:par>
                                <p:cTn id="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60"/>
                            </p:stCondLst>
                            <p:childTnLst>
                              <p:par>
                                <p:cTn id="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160"/>
                            </p:stCondLst>
                            <p:childTnLst>
                              <p:par>
                                <p:cTn id="4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Гринёв</a:t>
            </a:r>
            <a:r>
              <a:rPr lang="ru-RU" b="1" i="1" dirty="0" smtClean="0"/>
              <a:t> </a:t>
            </a:r>
            <a:r>
              <a:rPr lang="ru-RU" b="1" i="1" dirty="0" smtClean="0">
                <a:solidFill>
                  <a:srgbClr val="00B050"/>
                </a:solidFill>
              </a:rPr>
              <a:t>и</a:t>
            </a:r>
            <a:r>
              <a:rPr lang="ru-RU" b="1" i="1" dirty="0" smtClean="0"/>
              <a:t> </a:t>
            </a:r>
            <a:r>
              <a:rPr lang="ru-RU" b="1" i="1" dirty="0" smtClean="0">
                <a:solidFill>
                  <a:schemeClr val="tx1"/>
                </a:solidFill>
              </a:rPr>
              <a:t>Швабрин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643306" y="1571612"/>
            <a:ext cx="5357818" cy="478634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142976" y="1643050"/>
            <a:ext cx="5357850" cy="485778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357686" y="1142984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общее</a:t>
            </a:r>
            <a:endParaRPr lang="ru-RU" sz="3200" b="1" dirty="0">
              <a:solidFill>
                <a:srgbClr val="00B050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3357554" y="1142984"/>
            <a:ext cx="642942" cy="35719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143636" y="1142984"/>
            <a:ext cx="642942" cy="357190"/>
          </a:xfrm>
          <a:prstGeom prst="straightConnector1">
            <a:avLst/>
          </a:prstGeom>
          <a:ln w="5715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071934" y="2285992"/>
            <a:ext cx="21087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Оба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 дворяне,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офицеры, служат в Белогорской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крепости, влюблены в Машу Миронову</a:t>
            </a:r>
            <a:r>
              <a:rPr lang="ru-RU" sz="2400" dirty="0" smtClean="0">
                <a:solidFill>
                  <a:srgbClr val="00B050"/>
                </a:solidFill>
              </a:rPr>
              <a:t>.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85918" y="2714620"/>
            <a:ext cx="20174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2.Сражается честно,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отважно, защищая честь девушки.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29388" y="2285992"/>
            <a:ext cx="23730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2.Наносит</a:t>
            </a:r>
          </a:p>
          <a:p>
            <a:r>
              <a:rPr lang="ru-RU" sz="2400" b="1" dirty="0" smtClean="0"/>
              <a:t> предательский </a:t>
            </a:r>
          </a:p>
          <a:p>
            <a:r>
              <a:rPr lang="ru-RU" sz="2400" b="1" dirty="0" smtClean="0"/>
              <a:t>удар беззащитному</a:t>
            </a:r>
          </a:p>
          <a:p>
            <a:r>
              <a:rPr lang="ru-RU" sz="2400" b="1" dirty="0" smtClean="0"/>
              <a:t>Гринёву, когда тот обернулся на голос Савельича.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Гринёв</a:t>
            </a:r>
            <a:r>
              <a:rPr lang="ru-RU" b="1" i="1" dirty="0" smtClean="0"/>
              <a:t> </a:t>
            </a:r>
            <a:r>
              <a:rPr lang="ru-RU" b="1" i="1" dirty="0" smtClean="0">
                <a:solidFill>
                  <a:srgbClr val="00B050"/>
                </a:solidFill>
              </a:rPr>
              <a:t>и</a:t>
            </a:r>
            <a:r>
              <a:rPr lang="ru-RU" b="1" i="1" dirty="0" smtClean="0"/>
              <a:t> </a:t>
            </a:r>
            <a:r>
              <a:rPr lang="ru-RU" b="1" i="1" dirty="0" smtClean="0">
                <a:solidFill>
                  <a:schemeClr val="tx1"/>
                </a:solidFill>
              </a:rPr>
              <a:t>Швабрин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786182" y="1571612"/>
            <a:ext cx="5214974" cy="478634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928662" y="1571612"/>
            <a:ext cx="5357850" cy="485778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357686" y="1142984"/>
            <a:ext cx="1357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общее</a:t>
            </a:r>
            <a:endParaRPr lang="ru-RU" sz="3200" b="1" dirty="0">
              <a:solidFill>
                <a:srgbClr val="00B050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3357554" y="1142984"/>
            <a:ext cx="642942" cy="35719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143636" y="1142984"/>
            <a:ext cx="642942" cy="357190"/>
          </a:xfrm>
          <a:prstGeom prst="straightConnector1">
            <a:avLst/>
          </a:prstGeom>
          <a:ln w="5715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000496" y="2071678"/>
            <a:ext cx="21087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Оба   дворяне,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офицеры, служат в Белогорской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крепости, влюблены в Машу Миронову</a:t>
            </a:r>
            <a:r>
              <a:rPr lang="ru-RU" sz="2400" dirty="0" smtClean="0">
                <a:solidFill>
                  <a:srgbClr val="00B050"/>
                </a:solidFill>
              </a:rPr>
              <a:t>.</a:t>
            </a: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85918" y="2214554"/>
            <a:ext cx="20174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1.С симпатией и  любовью, с дружеской улыбкой, искренне любит и считает своей семьёй.</a:t>
            </a:r>
          </a:p>
          <a:p>
            <a:endParaRPr lang="ru-RU" sz="2000" b="1" dirty="0" smtClean="0">
              <a:solidFill>
                <a:srgbClr val="C00000"/>
              </a:solidFill>
            </a:endParaRPr>
          </a:p>
          <a:p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72198" y="1928802"/>
            <a:ext cx="22860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1.Насмешливо, с издёвкой, </a:t>
            </a:r>
          </a:p>
          <a:p>
            <a:r>
              <a:rPr lang="ru-RU" sz="2000" b="1" dirty="0" smtClean="0"/>
              <a:t>распространяет</a:t>
            </a:r>
          </a:p>
          <a:p>
            <a:r>
              <a:rPr lang="ru-RU" sz="2000" b="1" dirty="0" smtClean="0"/>
              <a:t>клевету.</a:t>
            </a:r>
          </a:p>
          <a:p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00166" y="4357694"/>
            <a:ext cx="26432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2.Сражается честно,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отважно, защищая честь девушки. 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57950" y="3286124"/>
            <a:ext cx="21431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2.Наносит</a:t>
            </a:r>
          </a:p>
          <a:p>
            <a:r>
              <a:rPr lang="ru-RU" sz="2000" b="1" dirty="0" smtClean="0"/>
              <a:t> предательский </a:t>
            </a:r>
          </a:p>
          <a:p>
            <a:r>
              <a:rPr lang="ru-RU" sz="2000" b="1" dirty="0" smtClean="0"/>
              <a:t>удар беззащитному</a:t>
            </a:r>
          </a:p>
          <a:p>
            <a:r>
              <a:rPr lang="ru-RU" sz="2000" b="1" dirty="0" smtClean="0"/>
              <a:t>Гринёву, когда тот обернулся на голос Савельича.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357214"/>
            <a:ext cx="7498080" cy="1571636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/>
              <a:t>Жизненный путь Петра Гринёва</a:t>
            </a:r>
            <a:endParaRPr lang="ru-RU" sz="3200" b="1" i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357290" y="1000108"/>
          <a:ext cx="7499350" cy="5586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094248-8C85-4AB7-B3B6-328DDFF8C1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C1094248-8C85-4AB7-B3B6-328DDFF8C1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AE5F2FB-7D86-4CB9-A28E-E277101BCC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7AE5F2FB-7D86-4CB9-A28E-E277101BCC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EB9DD42-3BE9-4847-BFDA-33847E1354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5EB9DD42-3BE9-4847-BFDA-33847E1354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801408C-CE65-4E2C-B826-D231415BFF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dgm id="{D801408C-CE65-4E2C-B826-D231415BFF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4A53F4B-1503-4B14-B615-091246B387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dgm id="{84A53F4B-1503-4B14-B615-091246B387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27D0649-2557-44FA-BF3B-4D912F0A54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>
                                            <p:graphicEl>
                                              <a:dgm id="{D27D0649-2557-44FA-BF3B-4D912F0A54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65B16F9-D866-4A91-AB8C-7720BE0DBE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>
                                            <p:graphicEl>
                                              <a:dgm id="{B65B16F9-D866-4A91-AB8C-7720BE0DBE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FAF7EAC-2095-4402-B65F-D2A97F84CC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">
                                            <p:graphicEl>
                                              <a:dgm id="{9FAF7EAC-2095-4402-B65F-D2A97F84CC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4DA5330-FF96-47F4-9AF8-EF7B2AF594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dgm id="{64DA5330-FF96-47F4-9AF8-EF7B2AF594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Понятие «быть взрослым»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</a:rPr>
              <a:t>	</a:t>
            </a:r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</a:rPr>
              <a:t>Это значит быть самостоятельным, уметь принимать серьёзные решения, отвечать за себя и за других, уметь анализировать свои поступки и давать им свою оценку.</a:t>
            </a:r>
            <a:endParaRPr lang="ru-RU" sz="40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5076824" y="928670"/>
            <a:ext cx="3710017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i="1" dirty="0">
                <a:solidFill>
                  <a:schemeClr val="accent3">
                    <a:lumMod val="75000"/>
                  </a:schemeClr>
                </a:solidFill>
              </a:rPr>
              <a:t>Береги честь </a:t>
            </a:r>
            <a:r>
              <a:rPr lang="ru-RU" sz="7200" i="1" dirty="0" smtClean="0">
                <a:solidFill>
                  <a:schemeClr val="accent3">
                    <a:lumMod val="75000"/>
                  </a:schemeClr>
                </a:solidFill>
              </a:rPr>
              <a:t>смолоду.</a:t>
            </a:r>
            <a:endParaRPr lang="ru-RU" sz="7200" i="1" dirty="0">
              <a:solidFill>
                <a:schemeClr val="accent3">
                  <a:lumMod val="75000"/>
                </a:schemeClr>
              </a:solidFill>
            </a:endParaRPr>
          </a:p>
          <a:p>
            <a:pPr algn="r">
              <a:spcBef>
                <a:spcPct val="50000"/>
              </a:spcBef>
            </a:pPr>
            <a:r>
              <a:rPr lang="ru-RU" sz="4400" dirty="0">
                <a:solidFill>
                  <a:schemeClr val="accent3">
                    <a:lumMod val="75000"/>
                  </a:schemeClr>
                </a:solidFill>
              </a:rPr>
              <a:t>Пословица</a:t>
            </a:r>
          </a:p>
        </p:txBody>
      </p:sp>
      <p:pic>
        <p:nvPicPr>
          <p:cNvPr id="1638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60350"/>
            <a:ext cx="4435475" cy="648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WordArt 2"/>
          <p:cNvSpPr>
            <a:spLocks noChangeArrowheads="1" noChangeShapeType="1" noTextEdit="1"/>
          </p:cNvSpPr>
          <p:nvPr/>
        </p:nvSpPr>
        <p:spPr bwMode="auto">
          <a:xfrm>
            <a:off x="1142976" y="357166"/>
            <a:ext cx="7643866" cy="60007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Спасибо за работу.</a:t>
            </a:r>
          </a:p>
          <a:p>
            <a:pPr algn="ctr" rtl="0"/>
            <a:r>
              <a:rPr lang="ru-RU" sz="3600" kern="10" spc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До новых встреч!</a:t>
            </a:r>
            <a:endParaRPr lang="ru-RU" sz="3600" kern="10" spc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71414"/>
            <a:ext cx="7498080" cy="868346"/>
          </a:xfrm>
        </p:spPr>
        <p:txBody>
          <a:bodyPr/>
          <a:lstStyle/>
          <a:p>
            <a:pPr algn="ctr"/>
            <a:r>
              <a:rPr lang="ru-RU" b="1" i="1" dirty="0" smtClean="0"/>
              <a:t>Понятие «честь»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038228"/>
            <a:ext cx="7498080" cy="5033978"/>
          </a:xfrm>
        </p:spPr>
        <p:txBody>
          <a:bodyPr>
            <a:noAutofit/>
          </a:bodyPr>
          <a:lstStyle/>
          <a:p>
            <a:pPr marL="1588" indent="-1588">
              <a:lnSpc>
                <a:spcPct val="80000"/>
              </a:lnSpc>
              <a:buNone/>
            </a:pPr>
            <a:r>
              <a:rPr lang="ru-RU" sz="2000" dirty="0" smtClean="0">
                <a:solidFill>
                  <a:srgbClr val="C00000"/>
                </a:solidFill>
                <a:latin typeface="Book Antiqua" pitchFamily="18" charset="0"/>
              </a:rPr>
              <a:t>Толковый словарь русского языка С.И. Ожегова: </a:t>
            </a:r>
          </a:p>
          <a:p>
            <a:pPr marL="1588" indent="-1588">
              <a:lnSpc>
                <a:spcPct val="80000"/>
              </a:lnSpc>
              <a:buNone/>
            </a:pPr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1. Достойные уважения и гордости моральные качества человека, его принципы. </a:t>
            </a:r>
            <a:r>
              <a:rPr lang="ru-RU" sz="2000" i="1" dirty="0" smtClean="0">
                <a:solidFill>
                  <a:srgbClr val="002060"/>
                </a:solidFill>
                <a:latin typeface="Book Antiqua" pitchFamily="18" charset="0"/>
              </a:rPr>
              <a:t>Дело чести, долг чести.</a:t>
            </a:r>
            <a:endParaRPr lang="ru-RU" sz="20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marL="1588" indent="-1588">
              <a:lnSpc>
                <a:spcPct val="80000"/>
              </a:lnSpc>
              <a:buNone/>
            </a:pPr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2. Хорошая незапятнанная репутация, доброе имя. </a:t>
            </a:r>
            <a:r>
              <a:rPr lang="ru-RU" sz="2000" i="1" dirty="0" smtClean="0">
                <a:solidFill>
                  <a:srgbClr val="002060"/>
                </a:solidFill>
                <a:latin typeface="Book Antiqua" pitchFamily="18" charset="0"/>
              </a:rPr>
              <a:t>Честь семьи, честь мундира.</a:t>
            </a:r>
            <a:endParaRPr lang="ru-RU" sz="20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marL="1588" indent="-1588">
              <a:lnSpc>
                <a:spcPct val="80000"/>
              </a:lnSpc>
              <a:buNone/>
            </a:pPr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3. Целомудрие, непорочность. </a:t>
            </a:r>
            <a:r>
              <a:rPr lang="ru-RU" sz="2000" i="1" dirty="0" smtClean="0">
                <a:solidFill>
                  <a:srgbClr val="002060"/>
                </a:solidFill>
                <a:latin typeface="Book Antiqua" pitchFamily="18" charset="0"/>
              </a:rPr>
              <a:t>Девичья честь</a:t>
            </a:r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.</a:t>
            </a:r>
          </a:p>
          <a:p>
            <a:pPr marL="1588" indent="-1588">
              <a:lnSpc>
                <a:spcPct val="80000"/>
              </a:lnSpc>
              <a:buNone/>
            </a:pPr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4. Почёт, уважение. </a:t>
            </a:r>
            <a:r>
              <a:rPr lang="ru-RU" sz="2000" i="1" dirty="0" smtClean="0">
                <a:solidFill>
                  <a:srgbClr val="002060"/>
                </a:solidFill>
                <a:latin typeface="Book Antiqua" pitchFamily="18" charset="0"/>
              </a:rPr>
              <a:t>Воздать честь</a:t>
            </a:r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.</a:t>
            </a:r>
          </a:p>
          <a:p>
            <a:pPr marL="1588" indent="-1588">
              <a:lnSpc>
                <a:spcPct val="80000"/>
              </a:lnSpc>
              <a:buNone/>
            </a:pPr>
            <a:endParaRPr lang="ru-RU" sz="20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marL="1588" indent="-1588">
              <a:lnSpc>
                <a:spcPct val="80000"/>
              </a:lnSpc>
              <a:buNone/>
            </a:pPr>
            <a:r>
              <a:rPr lang="ru-RU" sz="2000" dirty="0" smtClean="0">
                <a:solidFill>
                  <a:srgbClr val="C00000"/>
                </a:solidFill>
                <a:latin typeface="Book Antiqua" pitchFamily="18" charset="0"/>
              </a:rPr>
              <a:t>«Толковый словарь живого великорусского языка» В.И. Даля: </a:t>
            </a:r>
          </a:p>
          <a:p>
            <a:pPr marL="1588" indent="-1588">
              <a:lnSpc>
                <a:spcPct val="80000"/>
              </a:lnSpc>
              <a:buNone/>
            </a:pPr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1. Внутреннее, нравственное достоинство человека, доблесть, честность, благородство души, чистая совесть.</a:t>
            </a:r>
          </a:p>
          <a:p>
            <a:pPr marL="1588" indent="-1588">
              <a:lnSpc>
                <a:spcPct val="80000"/>
              </a:lnSpc>
              <a:buNone/>
            </a:pPr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2. Условное, светское, житейское благородство, нередко ложное, мнимое.</a:t>
            </a:r>
          </a:p>
          <a:p>
            <a:pPr marL="1588" indent="-1588">
              <a:lnSpc>
                <a:spcPct val="80000"/>
              </a:lnSpc>
              <a:buNone/>
            </a:pPr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3. Высокое звание, чин.</a:t>
            </a:r>
          </a:p>
          <a:p>
            <a:pPr marL="1588" indent="-1588">
              <a:lnSpc>
                <a:spcPct val="80000"/>
              </a:lnSpc>
              <a:buNone/>
            </a:pPr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4. Внешнее доказательство отличия, признак превосходства.</a:t>
            </a:r>
          </a:p>
          <a:p>
            <a:pPr marL="1588" indent="-1588">
              <a:lnSpc>
                <a:spcPct val="80000"/>
              </a:lnSpc>
              <a:buNone/>
            </a:pPr>
            <a:r>
              <a:rPr lang="ru-RU" sz="2000" dirty="0" smtClean="0">
                <a:solidFill>
                  <a:srgbClr val="002060"/>
                </a:solidFill>
                <a:latin typeface="Book Antiqua" pitchFamily="18" charset="0"/>
              </a:rPr>
              <a:t>5. Оказание почтения, почёта.</a:t>
            </a:r>
          </a:p>
          <a:p>
            <a:pPr marL="1588" indent="-1588">
              <a:lnSpc>
                <a:spcPct val="80000"/>
              </a:lnSpc>
              <a:buNone/>
            </a:pPr>
            <a:endParaRPr lang="ru-RU" sz="2000" dirty="0" smtClean="0">
              <a:solidFill>
                <a:srgbClr val="002060"/>
              </a:solidFill>
              <a:latin typeface="Book Antiqua" pitchFamily="18" charset="0"/>
            </a:endParaRPr>
          </a:p>
          <a:p>
            <a:pPr marL="1588" indent="-1588">
              <a:lnSpc>
                <a:spcPct val="80000"/>
              </a:lnSpc>
              <a:buNone/>
            </a:pPr>
            <a:r>
              <a:rPr lang="ru-RU" sz="2000" dirty="0" smtClean="0">
                <a:solidFill>
                  <a:srgbClr val="C00000"/>
                </a:solidFill>
                <a:latin typeface="Book Antiqua" pitchFamily="18" charset="0"/>
              </a:rPr>
              <a:t>В каких значениях понимает Петруша слово “честь” в начале повести?</a:t>
            </a:r>
            <a:endParaRPr lang="ru-RU" sz="2000" i="1" dirty="0" smtClean="0">
              <a:solidFill>
                <a:srgbClr val="C00000"/>
              </a:solidFill>
              <a:latin typeface="Book Antiqua" pitchFamily="18" charset="0"/>
            </a:endParaRPr>
          </a:p>
        </p:txBody>
      </p:sp>
      <p:pic>
        <p:nvPicPr>
          <p:cNvPr id="4" name="Picture 4" descr="bd04923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3286124"/>
            <a:ext cx="1371600" cy="1752600"/>
          </a:xfrm>
          <a:prstGeom prst="rect">
            <a:avLst/>
          </a:prstGeom>
          <a:noFill/>
        </p:spPr>
      </p:pic>
      <p:pic>
        <p:nvPicPr>
          <p:cNvPr id="5" name="Picture 4" descr="bd04923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643050"/>
            <a:ext cx="1371600" cy="1752600"/>
          </a:xfrm>
          <a:prstGeom prst="rect">
            <a:avLst/>
          </a:prstGeom>
          <a:noFill/>
        </p:spPr>
      </p:pic>
      <p:pic>
        <p:nvPicPr>
          <p:cNvPr id="6" name="Picture 4" descr="bd04923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371600" cy="1752600"/>
          </a:xfrm>
          <a:prstGeom prst="rect">
            <a:avLst/>
          </a:prstGeom>
          <a:noFill/>
        </p:spPr>
      </p:pic>
      <p:pic>
        <p:nvPicPr>
          <p:cNvPr id="7" name="Picture 4" descr="bd04923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4929198"/>
            <a:ext cx="1371600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5076824" y="928670"/>
            <a:ext cx="3710017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i="1" dirty="0">
                <a:solidFill>
                  <a:schemeClr val="accent3">
                    <a:lumMod val="75000"/>
                  </a:schemeClr>
                </a:solidFill>
              </a:rPr>
              <a:t>Береги честь </a:t>
            </a:r>
            <a:r>
              <a:rPr lang="ru-RU" sz="7200" i="1" dirty="0" smtClean="0">
                <a:solidFill>
                  <a:schemeClr val="accent3">
                    <a:lumMod val="75000"/>
                  </a:schemeClr>
                </a:solidFill>
              </a:rPr>
              <a:t>смолоду.</a:t>
            </a:r>
            <a:endParaRPr lang="ru-RU" sz="7200" i="1" dirty="0">
              <a:solidFill>
                <a:schemeClr val="accent3">
                  <a:lumMod val="75000"/>
                </a:schemeClr>
              </a:solidFill>
            </a:endParaRPr>
          </a:p>
          <a:p>
            <a:pPr algn="r">
              <a:spcBef>
                <a:spcPct val="50000"/>
              </a:spcBef>
            </a:pPr>
            <a:r>
              <a:rPr lang="ru-RU" sz="4400" dirty="0">
                <a:solidFill>
                  <a:schemeClr val="accent3">
                    <a:lumMod val="75000"/>
                  </a:schemeClr>
                </a:solidFill>
              </a:rPr>
              <a:t>Пословица</a:t>
            </a:r>
          </a:p>
        </p:txBody>
      </p:sp>
      <p:pic>
        <p:nvPicPr>
          <p:cNvPr id="1638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60350"/>
            <a:ext cx="4435475" cy="648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7498080" cy="1143000"/>
          </a:xfrm>
        </p:spPr>
        <p:txBody>
          <a:bodyPr/>
          <a:lstStyle/>
          <a:p>
            <a:pPr algn="ctr"/>
            <a:r>
              <a:rPr lang="ru-RU" b="1" i="1" dirty="0" smtClean="0"/>
              <a:t>Определение темы урока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271606"/>
            <a:ext cx="7498080" cy="4800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1. «И в какой стороне осуждён я был проводить мою молодость!»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2. «…Жизнь моя в … сделалась для меня не только сносною, но даже и приятною»:</a:t>
            </a:r>
          </a:p>
          <a:p>
            <a:pPr lvl="2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а) «Незаметным образом привязался я к доброму семейству…»</a:t>
            </a:r>
          </a:p>
          <a:p>
            <a:pPr lvl="2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б) «… нравилась мне…»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3. Присутствие … было мне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	несносно».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Picture 5" descr="light4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4643446"/>
            <a:ext cx="221457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7498080" cy="1143000"/>
          </a:xfrm>
        </p:spPr>
        <p:txBody>
          <a:bodyPr/>
          <a:lstStyle/>
          <a:p>
            <a:pPr algn="ctr"/>
            <a:r>
              <a:rPr lang="ru-RU" b="1" i="1" dirty="0" smtClean="0"/>
              <a:t>Определение темы урока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271606"/>
            <a:ext cx="7498080" cy="4800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1. «И в какой стороне осуждён я был проводить мою молодость!» 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2. «…Жизнь моя в …сделалась для меня не только сносною, но даже и приятною»:</a:t>
            </a:r>
          </a:p>
          <a:p>
            <a:pPr lvl="2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а) «Незаметным образом привязался я к доброму семейству…»</a:t>
            </a:r>
          </a:p>
          <a:p>
            <a:pPr lvl="2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б) «…нравилась мне…»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3. Присутствие …было мне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	несносно».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Picture 5" descr="light4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4643446"/>
            <a:ext cx="221457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143372" y="2071678"/>
            <a:ext cx="30847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Белогорской крепости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29256" y="3929067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Мироновых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14546" y="4286257"/>
            <a:ext cx="2428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Марья Ивановна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29058" y="4786322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Швабрина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msoC0E0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06649" y="71414"/>
            <a:ext cx="49307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C00000"/>
                </a:solidFill>
              </a:rPr>
              <a:t>Тема урока:</a:t>
            </a:r>
            <a:endParaRPr lang="ru-RU" sz="6600" b="1" i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6" y="1214422"/>
            <a:ext cx="878684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</a:rPr>
              <a:t>Гринёв в </a:t>
            </a:r>
            <a:r>
              <a:rPr lang="ru-RU" sz="4400" b="1" i="1" dirty="0" err="1" smtClean="0">
                <a:solidFill>
                  <a:srgbClr val="002060"/>
                </a:solidFill>
              </a:rPr>
              <a:t>Белогорской</a:t>
            </a:r>
            <a:r>
              <a:rPr lang="ru-RU" sz="4400" b="1" i="1" dirty="0" smtClean="0">
                <a:solidFill>
                  <a:srgbClr val="002060"/>
                </a:solidFill>
              </a:rPr>
              <a:t> крепости.</a:t>
            </a:r>
          </a:p>
          <a:p>
            <a:r>
              <a:rPr lang="ru-RU" sz="4400" b="1" i="1" dirty="0" smtClean="0">
                <a:solidFill>
                  <a:srgbClr val="002060"/>
                </a:solidFill>
              </a:rPr>
              <a:t>Проблема чести, достоинства, нравственного выбора в повести</a:t>
            </a:r>
          </a:p>
          <a:p>
            <a:endParaRPr lang="ru-RU" sz="4400" b="1" i="1" dirty="0" smtClean="0">
              <a:solidFill>
                <a:srgbClr val="002060"/>
              </a:solidFill>
            </a:endParaRPr>
          </a:p>
          <a:p>
            <a:endParaRPr lang="ru-RU" sz="44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SCN2191_b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8462992" cy="64294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7451725" y="6021388"/>
            <a:ext cx="1584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>
                <a:solidFill>
                  <a:srgbClr val="E2A700"/>
                </a:solidFill>
              </a:rPr>
              <a:t>Река Урал</a:t>
            </a:r>
            <a:endParaRPr lang="ru-RU" sz="1600"/>
          </a:p>
        </p:txBody>
      </p:sp>
      <p:pic>
        <p:nvPicPr>
          <p:cNvPr id="5" name="m23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28596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1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57269"/>
            <a:ext cx="8286808" cy="6076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3108" y="142852"/>
            <a:ext cx="5286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err="1" smtClean="0">
                <a:solidFill>
                  <a:schemeClr val="accent3">
                    <a:lumMod val="50000"/>
                  </a:schemeClr>
                </a:solidFill>
              </a:rPr>
              <a:t>Белогорская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 крепость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1094</TotalTime>
  <Words>737</Words>
  <Application>Microsoft Office PowerPoint</Application>
  <PresentationFormat>Экран (4:3)</PresentationFormat>
  <Paragraphs>159</Paragraphs>
  <Slides>25</Slides>
  <Notes>11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Солнцестояние</vt:lpstr>
      <vt:lpstr>Слайд 1</vt:lpstr>
      <vt:lpstr>Понимание взрослости Петром Гринёвым</vt:lpstr>
      <vt:lpstr>Понятие «честь»</vt:lpstr>
      <vt:lpstr>Слайд 4</vt:lpstr>
      <vt:lpstr>Определение темы урока</vt:lpstr>
      <vt:lpstr>Определение темы урока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Семья Гринёвых</vt:lpstr>
      <vt:lpstr>Слайд 15</vt:lpstr>
      <vt:lpstr>Значение эпиграфа</vt:lpstr>
      <vt:lpstr>Слайд 17</vt:lpstr>
      <vt:lpstr>Гринёв и Швабрин</vt:lpstr>
      <vt:lpstr>Слайд 19</vt:lpstr>
      <vt:lpstr>Гринёв и Швабрин</vt:lpstr>
      <vt:lpstr>Гринёв и Швабрин</vt:lpstr>
      <vt:lpstr>Жизненный путь Петра Гринёва</vt:lpstr>
      <vt:lpstr>Понятие «быть взрослым»</vt:lpstr>
      <vt:lpstr>Слайд 24</vt:lpstr>
      <vt:lpstr>Слайд 25</vt:lpstr>
    </vt:vector>
  </TitlesOfParts>
  <Company>FBR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Семья</dc:creator>
  <cp:lastModifiedBy>gmn</cp:lastModifiedBy>
  <cp:revision>132</cp:revision>
  <dcterms:created xsi:type="dcterms:W3CDTF">2009-09-23T14:23:13Z</dcterms:created>
  <dcterms:modified xsi:type="dcterms:W3CDTF">2010-02-26T09:50:51Z</dcterms:modified>
</cp:coreProperties>
</file>